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1"/>
  </p:notesMasterIdLst>
  <p:sldIdLst>
    <p:sldId id="318" r:id="rId2"/>
    <p:sldId id="277" r:id="rId3"/>
    <p:sldId id="278" r:id="rId4"/>
    <p:sldId id="321" r:id="rId5"/>
    <p:sldId id="280" r:id="rId6"/>
    <p:sldId id="351" r:id="rId7"/>
    <p:sldId id="352" r:id="rId8"/>
    <p:sldId id="266" r:id="rId9"/>
    <p:sldId id="283" r:id="rId10"/>
    <p:sldId id="284" r:id="rId11"/>
    <p:sldId id="285" r:id="rId12"/>
    <p:sldId id="286" r:id="rId13"/>
    <p:sldId id="305" r:id="rId14"/>
    <p:sldId id="271" r:id="rId15"/>
    <p:sldId id="272" r:id="rId16"/>
    <p:sldId id="273" r:id="rId17"/>
    <p:sldId id="275" r:id="rId18"/>
    <p:sldId id="279" r:id="rId19"/>
    <p:sldId id="340" r:id="rId20"/>
    <p:sldId id="281" r:id="rId21"/>
    <p:sldId id="341" r:id="rId22"/>
    <p:sldId id="342" r:id="rId23"/>
    <p:sldId id="343" r:id="rId24"/>
    <p:sldId id="344" r:id="rId25"/>
    <p:sldId id="345" r:id="rId26"/>
    <p:sldId id="287" r:id="rId27"/>
    <p:sldId id="288" r:id="rId28"/>
    <p:sldId id="289" r:id="rId29"/>
    <p:sldId id="346" r:id="rId30"/>
    <p:sldId id="353" r:id="rId31"/>
    <p:sldId id="291" r:id="rId32"/>
    <p:sldId id="292" r:id="rId33"/>
    <p:sldId id="293" r:id="rId34"/>
    <p:sldId id="347" r:id="rId35"/>
    <p:sldId id="348" r:id="rId36"/>
    <p:sldId id="349" r:id="rId37"/>
    <p:sldId id="350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35" r:id="rId57"/>
    <p:sldId id="326" r:id="rId58"/>
    <p:sldId id="354" r:id="rId59"/>
    <p:sldId id="327" r:id="rId60"/>
    <p:sldId id="328" r:id="rId61"/>
    <p:sldId id="355" r:id="rId62"/>
    <p:sldId id="356" r:id="rId63"/>
    <p:sldId id="357" r:id="rId64"/>
    <p:sldId id="358" r:id="rId65"/>
    <p:sldId id="359" r:id="rId66"/>
    <p:sldId id="334" r:id="rId67"/>
    <p:sldId id="290" r:id="rId68"/>
    <p:sldId id="361" r:id="rId69"/>
    <p:sldId id="362" r:id="rId70"/>
    <p:sldId id="363" r:id="rId71"/>
    <p:sldId id="364" r:id="rId72"/>
    <p:sldId id="365" r:id="rId73"/>
    <p:sldId id="360" r:id="rId74"/>
    <p:sldId id="329" r:id="rId75"/>
    <p:sldId id="330" r:id="rId76"/>
    <p:sldId id="331" r:id="rId77"/>
    <p:sldId id="332" r:id="rId78"/>
    <p:sldId id="336" r:id="rId79"/>
    <p:sldId id="294" r:id="rId8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8F9CE-1FBA-4D74-8C01-5B5F57E01972}">
  <a:tblStyle styleId="{D4B8F9CE-1FBA-4D74-8C01-5B5F57E01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954a500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1954a500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21954a500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b90f7b7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2b90f7b7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c1786ffe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cc1786ffe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c1786ffe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c1786ffe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49250d6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49250d6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b90f7b76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b90f7b76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e42386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e42386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ae42386e9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ae42386e9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e42386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e42386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954a5009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954a5009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ae4238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ae42386e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ae42386e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ae42386e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ae42386e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ae42386e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ae42386e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ae42386e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ae42386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ae42386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ae42386e9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ae42386e9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ae42386e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ae42386e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ae42386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ae42386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9b5e152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9b5e152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ae42386e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ae42386e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ae42386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ae42386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4ae42386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4ae42386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ae4238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ae42386e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ae42386e9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ae42386e9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e42386e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e42386e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20a3e4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20a3e4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720a3e4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720a3e4c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72832de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72832de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720a3e4c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5720a3e4c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72e4a921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72e4a921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72e4a921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72e4a921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72e4a921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72e4a921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72e4a921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72e4a921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72e4a92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72e4a921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09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72832de1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72832de1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ae42385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4ae423854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736a0bd8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736a0bd8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9b5e152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9b5e152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ae423854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ae423854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ae423854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ae423854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ae42385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ae42385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ae423854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ae423854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ae423854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ae423854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572832de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572832de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90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ae423854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4ae423854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4ae423854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4ae423854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645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ae42385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ae42385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ae42385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4ae42385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ae423854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4ae423854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954a50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1954a50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b90f7b7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b90f7b7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337bd578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337bd578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72832de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72832de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572832de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572832de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18337bd57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18337bd57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954a5009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1954a5009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b5e152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9b5e152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1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2832de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2832de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954a500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954a500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11" Type="http://schemas.openxmlformats.org/officeDocument/2006/relationships/image" Target="../media/image18.jpe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hydroponics-farming-concept-vector-27183466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premium-vector/hydroponics-benefits-concept-with-water-saving-fast-growth-symbols-cartoon_13768284.html" TargetMode="External"/><Relationship Id="rId5" Type="http://schemas.openxmlformats.org/officeDocument/2006/relationships/hyperlink" Target="https://www.istockphoto.com/vector/hydroponics-plants-vector-isolated-illustration-gm968421950-264048421" TargetMode="External"/><Relationship Id="rId4" Type="http://schemas.openxmlformats.org/officeDocument/2006/relationships/hyperlink" Target="https://www.istockphoto.com/vector/young-seedling-of-vegetable-grows-in-fertile-soil-sprout-with-underground-root-gm1213143822-352438337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3000" y="17740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+mj-lt"/>
              </a:rPr>
              <a:t>Design of an IoT-enabled Scalable Closed Hydroponics System with Smart Parameter Control</a:t>
            </a:r>
            <a:endParaRPr sz="2500">
              <a:latin typeface="+mj-l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392875" y="2475350"/>
            <a:ext cx="33714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5"/>
              <a:buNone/>
            </a:pPr>
            <a:r>
              <a:rPr lang="en" sz="1829" dirty="0">
                <a:solidFill>
                  <a:schemeClr val="dk1"/>
                </a:solidFill>
                <a:latin typeface="+mj-lt"/>
                <a:cs typeface="Calibri"/>
                <a:sym typeface="Calibri"/>
              </a:rPr>
              <a:t>P</a:t>
            </a:r>
            <a:r>
              <a:rPr lang="en" sz="1829" dirty="0">
                <a:solidFill>
                  <a:schemeClr val="dk1"/>
                </a:solidFill>
                <a:latin typeface="+mj-lt"/>
              </a:rPr>
              <a:t>roposed by: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Mikdam-Al-Maad Ronoue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116308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MD. Sameer Iqbal Chowdhury</a:t>
            </a:r>
            <a:br>
              <a:rPr lang="en" sz="1829" dirty="0">
                <a:solidFill>
                  <a:schemeClr val="dk1"/>
                </a:solidFill>
                <a:latin typeface="+mj-lt"/>
              </a:rPr>
            </a:br>
            <a:r>
              <a:rPr lang="en" sz="1829" dirty="0">
                <a:solidFill>
                  <a:schemeClr val="dk1"/>
                </a:solidFill>
                <a:latin typeface="+mj-lt"/>
              </a:rPr>
              <a:t>Exam Roll: 116315</a:t>
            </a:r>
            <a:endParaRPr sz="1829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45672" y="2166258"/>
            <a:ext cx="765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/>
          <p:nvPr/>
        </p:nvSpPr>
        <p:spPr>
          <a:xfrm>
            <a:off x="745675" y="2475350"/>
            <a:ext cx="38724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Supervis</a:t>
            </a:r>
            <a:r>
              <a:rPr lang="en" sz="1800">
                <a:solidFill>
                  <a:schemeClr val="dk1"/>
                </a:solidFill>
                <a:latin typeface="+mj-lt"/>
              </a:rPr>
              <a:t>ed by:</a:t>
            </a:r>
            <a:endParaRPr sz="1100">
              <a:latin typeface="+mj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Dr. Lafifa Jamal</a:t>
            </a:r>
            <a:br>
              <a:rPr lang="en" sz="1800" i="0" u="none" strike="noStrike" cap="none">
                <a:solidFill>
                  <a:schemeClr val="dk1"/>
                </a:solidFill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Professor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Department of Robotics and Mechatronics Engineering</a:t>
            </a:r>
            <a:br>
              <a:rPr lang="en" sz="1100">
                <a:latin typeface="+mj-lt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+mj-lt"/>
              </a:rPr>
              <a:t>University of Dhaka </a:t>
            </a:r>
            <a:endParaRPr sz="1800" i="0" u="none" strike="noStrike" cap="none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754225"/>
            <a:ext cx="5698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3118451" y="4646175"/>
            <a:ext cx="33732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19: Overhead view of the model.</a:t>
            </a:r>
            <a:endParaRPr dirty="0"/>
          </a:p>
        </p:txBody>
      </p:sp>
      <p:sp>
        <p:nvSpPr>
          <p:cNvPr id="415" name="Google Shape;41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1182900" y="1570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3">
            <a:alphaModFix/>
          </a:blip>
          <a:srcRect l="26253" t="10498" r="27493" b="10268"/>
          <a:stretch/>
        </p:blipFill>
        <p:spPr>
          <a:xfrm>
            <a:off x="2822103" y="633013"/>
            <a:ext cx="3375856" cy="3877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 rot="10800000">
            <a:off x="2267475" y="1870150"/>
            <a:ext cx="8211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489784" y="2737875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42"/>
          <p:cNvSpPr txBox="1"/>
          <p:nvPr/>
        </p:nvSpPr>
        <p:spPr>
          <a:xfrm>
            <a:off x="6773150" y="24300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 inch Hose pipe</a:t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>
            <a:off x="5489784" y="13920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2"/>
          <p:cNvSpPr txBox="1"/>
          <p:nvPr/>
        </p:nvSpPr>
        <p:spPr>
          <a:xfrm>
            <a:off x="6773150" y="11919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cxnSp>
        <p:nvCxnSpPr>
          <p:cNvPr id="428" name="Google Shape;428;p42"/>
          <p:cNvCxnSpPr/>
          <p:nvPr/>
        </p:nvCxnSpPr>
        <p:spPr>
          <a:xfrm>
            <a:off x="5332259" y="3806350"/>
            <a:ext cx="1177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6578300" y="3498550"/>
            <a:ext cx="186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Nutrient Solution Container Module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601164" y="45105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20: Front view of the model.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 flipH="1">
            <a:off x="2422425" y="4129750"/>
            <a:ext cx="1748100" cy="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42"/>
          <p:cNvSpPr txBox="1"/>
          <p:nvPr/>
        </p:nvSpPr>
        <p:spPr>
          <a:xfrm>
            <a:off x="1182900" y="382315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Submersible Water Pump</a:t>
            </a:r>
            <a:endParaRPr/>
          </a:p>
        </p:txBody>
      </p:sp>
      <p:cxnSp>
        <p:nvCxnSpPr>
          <p:cNvPr id="433" name="Google Shape;433;p42"/>
          <p:cNvCxnSpPr/>
          <p:nvPr/>
        </p:nvCxnSpPr>
        <p:spPr>
          <a:xfrm rot="10800000" flipH="1">
            <a:off x="4077434" y="568850"/>
            <a:ext cx="2063100" cy="102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2"/>
          <p:cNvSpPr txBox="1"/>
          <p:nvPr/>
        </p:nvSpPr>
        <p:spPr>
          <a:xfrm>
            <a:off x="6140525" y="296125"/>
            <a:ext cx="17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½ inch silicone tube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311700" y="2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0" y="806850"/>
            <a:ext cx="7507210" cy="3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3228139" y="44540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Top view of the model.</a:t>
            </a:r>
            <a:endParaRPr dirty="0"/>
          </a:p>
        </p:txBody>
      </p:sp>
      <p:cxnSp>
        <p:nvCxnSpPr>
          <p:cNvPr id="443" name="Google Shape;443;p43"/>
          <p:cNvCxnSpPr>
            <a:endCxn id="444" idx="1"/>
          </p:cNvCxnSpPr>
          <p:nvPr/>
        </p:nvCxnSpPr>
        <p:spPr>
          <a:xfrm>
            <a:off x="6510000" y="3463275"/>
            <a:ext cx="867900" cy="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43"/>
          <p:cNvCxnSpPr/>
          <p:nvPr/>
        </p:nvCxnSpPr>
        <p:spPr>
          <a:xfrm flipH="1">
            <a:off x="2267375" y="3388525"/>
            <a:ext cx="1657800" cy="35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567375" y="1901363"/>
            <a:ext cx="1657800" cy="1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rot="10800000">
            <a:off x="2159150" y="1777400"/>
            <a:ext cx="975900" cy="80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 flipH="1">
            <a:off x="5051075" y="925163"/>
            <a:ext cx="408000" cy="99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3"/>
          <p:cNvSpPr txBox="1"/>
          <p:nvPr/>
        </p:nvSpPr>
        <p:spPr>
          <a:xfrm>
            <a:off x="4805750" y="274675"/>
            <a:ext cx="17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house the plants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377900" y="3049125"/>
            <a:ext cx="17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inch uPVC pipe to drain nutrient solution</a:t>
            </a:r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7225175" y="17081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pot</a:t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1399475" y="3607225"/>
            <a:ext cx="8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935125" y="1436475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inch uPVC pipe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311700" y="25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CAD Model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5" y="784250"/>
            <a:ext cx="2075868" cy="17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4">
            <a:alphaModFix/>
          </a:blip>
          <a:srcRect t="4771" b="7838"/>
          <a:stretch/>
        </p:blipFill>
        <p:spPr>
          <a:xfrm>
            <a:off x="4675400" y="2639275"/>
            <a:ext cx="1972300" cy="177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562" y="2705376"/>
            <a:ext cx="1972279" cy="16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0825" y="786575"/>
            <a:ext cx="2075875" cy="17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2825214" y="4571800"/>
            <a:ext cx="30156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24: Sensor holder 3D models.</a:t>
            </a:r>
            <a:endParaRPr dirty="0"/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7550" y="793478"/>
            <a:ext cx="2191500" cy="17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289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(Old)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07925"/>
            <a:ext cx="2480100" cy="3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70908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399" y="1204013"/>
            <a:ext cx="3886125" cy="29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702539" y="438130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22: Top view of the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3249936" y="4594402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21: Front view of the system</a:t>
            </a:r>
            <a:endParaRPr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09" y="661325"/>
            <a:ext cx="2934981" cy="39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311700" y="8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 (Current)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2746989" y="46599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21: Front view of the system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89" y="812075"/>
            <a:ext cx="2772818" cy="3697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5506775" y="2319200"/>
            <a:ext cx="1063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6315300" y="2038400"/>
            <a:ext cx="1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Customized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Metal Frame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11713" y="21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647625" y="4478963"/>
            <a:ext cx="688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24: Ultrasonic sensor, pH probe, EC probe and temperature probe held above the nutrient solution by the sensor holders  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75" y="1490250"/>
            <a:ext cx="3923850" cy="2942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2"/>
          <p:cNvCxnSpPr/>
          <p:nvPr/>
        </p:nvCxnSpPr>
        <p:spPr>
          <a:xfrm rot="10800000" flipH="1">
            <a:off x="3568550" y="1244975"/>
            <a:ext cx="487200" cy="13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32"/>
          <p:cNvSpPr txBox="1"/>
          <p:nvPr/>
        </p:nvSpPr>
        <p:spPr>
          <a:xfrm>
            <a:off x="3734600" y="887450"/>
            <a:ext cx="15396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 Holders</a:t>
            </a:r>
            <a:endParaRPr sz="1200"/>
          </a:p>
        </p:txBody>
      </p:sp>
      <p:cxnSp>
        <p:nvCxnSpPr>
          <p:cNvPr id="296" name="Google Shape;296;p32"/>
          <p:cNvCxnSpPr/>
          <p:nvPr/>
        </p:nvCxnSpPr>
        <p:spPr>
          <a:xfrm rot="10800000">
            <a:off x="4233025" y="1244950"/>
            <a:ext cx="299100" cy="119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32"/>
          <p:cNvCxnSpPr/>
          <p:nvPr/>
        </p:nvCxnSpPr>
        <p:spPr>
          <a:xfrm rot="10800000">
            <a:off x="4498850" y="1233850"/>
            <a:ext cx="6204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2"/>
          <p:cNvCxnSpPr/>
          <p:nvPr/>
        </p:nvCxnSpPr>
        <p:spPr>
          <a:xfrm rot="10800000">
            <a:off x="4631925" y="1211550"/>
            <a:ext cx="1041000" cy="114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9" name="Google Shape;299;p32"/>
          <p:cNvSpPr txBox="1"/>
          <p:nvPr/>
        </p:nvSpPr>
        <p:spPr>
          <a:xfrm>
            <a:off x="943650" y="2485350"/>
            <a:ext cx="1229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Ultrasonic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6772625" y="2191225"/>
            <a:ext cx="141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Temperature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6975875" y="3452600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EC Probe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127125" y="34654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Probe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1940550" y="2806600"/>
            <a:ext cx="1450800" cy="52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2"/>
          <p:cNvCxnSpPr/>
          <p:nvPr/>
        </p:nvCxnSpPr>
        <p:spPr>
          <a:xfrm flipH="1">
            <a:off x="2040025" y="3736900"/>
            <a:ext cx="2359200" cy="1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764725" y="3626150"/>
            <a:ext cx="2270400" cy="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2"/>
          <p:cNvCxnSpPr/>
          <p:nvPr/>
        </p:nvCxnSpPr>
        <p:spPr>
          <a:xfrm rot="10800000" flipH="1">
            <a:off x="5373875" y="2463300"/>
            <a:ext cx="1251600" cy="90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2"/>
          <p:cNvCxnSpPr/>
          <p:nvPr/>
        </p:nvCxnSpPr>
        <p:spPr>
          <a:xfrm rot="10800000" flipH="1">
            <a:off x="6621300" y="2463925"/>
            <a:ext cx="307500" cy="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29: pH Sensor</a:t>
            </a: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30: EC Sensor</a:t>
            </a:r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13" y="869100"/>
            <a:ext cx="2899175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700" y="1123075"/>
            <a:ext cx="2645200" cy="2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346225" y="388900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pH buffer solutions</a:t>
            </a:r>
            <a:endParaRPr/>
          </a:p>
        </p:txBody>
      </p:sp>
      <p:pic>
        <p:nvPicPr>
          <p:cNvPr id="355" name="Google Shape;355;p37"/>
          <p:cNvPicPr preferRelativeResize="0"/>
          <p:nvPr/>
        </p:nvPicPr>
        <p:blipFill rotWithShape="1">
          <a:blip r:embed="rId3">
            <a:alphaModFix/>
          </a:blip>
          <a:srcRect t="22779" r="26389" b="21417"/>
          <a:stretch/>
        </p:blipFill>
        <p:spPr>
          <a:xfrm>
            <a:off x="2902525" y="1306163"/>
            <a:ext cx="3338950" cy="2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Mid Point Calibration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988" y="1298075"/>
            <a:ext cx="5090024" cy="25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00" y="1315325"/>
            <a:ext cx="5105606" cy="25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Low Point Calibration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425" y="1256000"/>
            <a:ext cx="5021149" cy="25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00" y="1256012"/>
            <a:ext cx="5105606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199" y="1309488"/>
            <a:ext cx="5105601" cy="252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3186400" y="39297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31.2: High Point Calibration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1" name="Google Shape;391;p41"/>
          <p:cNvSpPr txBox="1"/>
          <p:nvPr/>
        </p:nvSpPr>
        <p:spPr>
          <a:xfrm>
            <a:off x="3501300" y="3907850"/>
            <a:ext cx="31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31.1: EC buffer solutions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t="14494" b="13820"/>
          <a:stretch/>
        </p:blipFill>
        <p:spPr>
          <a:xfrm>
            <a:off x="2979300" y="1149663"/>
            <a:ext cx="3429800" cy="24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49" y="1273962"/>
            <a:ext cx="3167175" cy="271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7050"/>
            <a:ext cx="3167175" cy="28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2"/>
          <p:cNvSpPr txBox="1"/>
          <p:nvPr/>
        </p:nvSpPr>
        <p:spPr>
          <a:xfrm>
            <a:off x="3186400" y="41241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Low Point Calibration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6675"/>
            <a:ext cx="3260649" cy="29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50" y="1301000"/>
            <a:ext cx="3260650" cy="276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3186400" y="42630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Hight Point Calibration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sp>
        <p:nvSpPr>
          <p:cNvPr id="419" name="Google Shape;419;p44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75" y="1190600"/>
            <a:ext cx="3478374" cy="26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48932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ldNum" idx="12"/>
          </p:nvPr>
        </p:nvSpPr>
        <p:spPr>
          <a:xfrm>
            <a:off x="8472458" y="451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9" name="Google Shape;429;p45"/>
          <p:cNvSpPr txBox="1"/>
          <p:nvPr/>
        </p:nvSpPr>
        <p:spPr>
          <a:xfrm>
            <a:off x="311700" y="3961150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Front View of Old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00" y="1178126"/>
            <a:ext cx="3511654" cy="2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/>
        </p:nvSpPr>
        <p:spPr>
          <a:xfrm>
            <a:off x="4572000" y="3988525"/>
            <a:ext cx="477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 Top View of the new </a:t>
            </a:r>
            <a:r>
              <a:rPr lang="en" sz="1100"/>
              <a:t>Acid/Base and</a:t>
            </a:r>
            <a:r>
              <a:rPr lang="en" sz="1100">
                <a:solidFill>
                  <a:schemeClr val="dk1"/>
                </a:solidFill>
              </a:rPr>
              <a:t> Nutrient </a:t>
            </a:r>
            <a:r>
              <a:rPr lang="en" sz="1100"/>
              <a:t>Dosing System</a:t>
            </a:r>
            <a:endParaRPr sz="1100"/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4">
            <a:alphaModFix/>
          </a:blip>
          <a:srcRect l="40772" t="25899" r="36814" b="15689"/>
          <a:stretch/>
        </p:blipFill>
        <p:spPr>
          <a:xfrm>
            <a:off x="1136100" y="932237"/>
            <a:ext cx="1513176" cy="296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45"/>
          <p:cNvCxnSpPr/>
          <p:nvPr/>
        </p:nvCxnSpPr>
        <p:spPr>
          <a:xfrm rot="10800000" flipH="1">
            <a:off x="1862925" y="3138675"/>
            <a:ext cx="1152000" cy="199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5"/>
          <p:cNvSpPr txBox="1"/>
          <p:nvPr/>
        </p:nvSpPr>
        <p:spPr>
          <a:xfrm>
            <a:off x="3014923" y="2870400"/>
            <a:ext cx="11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Submersible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Water Pump</a:t>
            </a:r>
            <a:endParaRPr sz="1200"/>
          </a:p>
        </p:txBody>
      </p:sp>
      <p:cxnSp>
        <p:nvCxnSpPr>
          <p:cNvPr id="435" name="Google Shape;435;p45"/>
          <p:cNvCxnSpPr/>
          <p:nvPr/>
        </p:nvCxnSpPr>
        <p:spPr>
          <a:xfrm rot="10800000">
            <a:off x="4476800" y="1964950"/>
            <a:ext cx="1207200" cy="343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" name="Google Shape;436;p45"/>
          <p:cNvSpPr txBox="1"/>
          <p:nvPr/>
        </p:nvSpPr>
        <p:spPr>
          <a:xfrm>
            <a:off x="3214188" y="1748150"/>
            <a:ext cx="1357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Vaccum Pump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7190375" y="2802050"/>
            <a:ext cx="1384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Raspberry Pi 4 </a:t>
            </a:r>
            <a:endParaRPr sz="1200"/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311700" y="256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</a:t>
            </a:r>
            <a:endParaRPr/>
          </a:p>
        </p:txBody>
      </p:sp>
      <p:sp>
        <p:nvSpPr>
          <p:cNvPr id="443" name="Google Shape;44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47964" y="512362"/>
            <a:ext cx="3248049" cy="43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6"/>
          <p:cNvCxnSpPr/>
          <p:nvPr/>
        </p:nvCxnSpPr>
        <p:spPr>
          <a:xfrm flipH="1">
            <a:off x="1736175" y="3227425"/>
            <a:ext cx="1145700" cy="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6"/>
          <p:cNvCxnSpPr/>
          <p:nvPr/>
        </p:nvCxnSpPr>
        <p:spPr>
          <a:xfrm rot="10800000">
            <a:off x="1773725" y="1826800"/>
            <a:ext cx="2092500" cy="49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6"/>
          <p:cNvCxnSpPr/>
          <p:nvPr/>
        </p:nvCxnSpPr>
        <p:spPr>
          <a:xfrm>
            <a:off x="5761525" y="2948325"/>
            <a:ext cx="1539600" cy="4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6"/>
          <p:cNvSpPr txBox="1"/>
          <p:nvPr/>
        </p:nvSpPr>
        <p:spPr>
          <a:xfrm>
            <a:off x="590475" y="298262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Arduino Mega for Actuation</a:t>
            </a:r>
            <a:endParaRPr sz="1200"/>
          </a:p>
        </p:txBody>
      </p:sp>
      <p:sp>
        <p:nvSpPr>
          <p:cNvPr id="449" name="Google Shape;449;p46"/>
          <p:cNvSpPr txBox="1"/>
          <p:nvPr/>
        </p:nvSpPr>
        <p:spPr>
          <a:xfrm>
            <a:off x="856300" y="1529075"/>
            <a:ext cx="1145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Sensor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 </a:t>
            </a:r>
            <a:endParaRPr sz="1200"/>
          </a:p>
        </p:txBody>
      </p:sp>
      <p:sp>
        <p:nvSpPr>
          <p:cNvPr id="450" name="Google Shape;450;p46"/>
          <p:cNvSpPr txBox="1"/>
          <p:nvPr/>
        </p:nvSpPr>
        <p:spPr>
          <a:xfrm>
            <a:off x="3644550" y="437527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Control Unit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Module</a:t>
            </a: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00" y="1340525"/>
            <a:ext cx="4208701" cy="315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 rot="10800000" flipH="1">
            <a:off x="3657150" y="1101225"/>
            <a:ext cx="454200" cy="120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7"/>
          <p:cNvCxnSpPr/>
          <p:nvPr/>
        </p:nvCxnSpPr>
        <p:spPr>
          <a:xfrm rot="10800000">
            <a:off x="4476700" y="1090075"/>
            <a:ext cx="708900" cy="1240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7"/>
          <p:cNvSpPr txBox="1"/>
          <p:nvPr/>
        </p:nvSpPr>
        <p:spPr>
          <a:xfrm>
            <a:off x="3802200" y="718950"/>
            <a:ext cx="1406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Grow Lights</a:t>
            </a:r>
            <a:endParaRPr sz="1300"/>
          </a:p>
        </p:txBody>
      </p:sp>
      <p:sp>
        <p:nvSpPr>
          <p:cNvPr id="461" name="Google Shape;461;p47"/>
          <p:cNvSpPr txBox="1"/>
          <p:nvPr/>
        </p:nvSpPr>
        <p:spPr>
          <a:xfrm>
            <a:off x="3256900" y="4574625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 32.2: Top view of Grow Lights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80725"/>
            <a:ext cx="6415599" cy="34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568150" y="4668150"/>
            <a:ext cx="40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Fig. 13: Simplified outline of the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Regulating Water Temperature (Old)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56" y="1419731"/>
            <a:ext cx="3394002" cy="2545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cxnSpLocks/>
            <a:endCxn id="575" idx="1"/>
          </p:cNvCxnSpPr>
          <p:nvPr/>
        </p:nvCxnSpPr>
        <p:spPr>
          <a:xfrm rot="10800000" flipH="1">
            <a:off x="4119206" y="929043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5888906" y="728943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80" name="Google Shape;580;p56"/>
          <p:cNvCxnSpPr>
            <a:cxnSpLocks/>
            <a:endCxn id="581" idx="1"/>
          </p:cNvCxnSpPr>
          <p:nvPr/>
        </p:nvCxnSpPr>
        <p:spPr>
          <a:xfrm>
            <a:off x="4160406" y="3271218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5098731" y="2316718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5058681" y="3046268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6436069" y="1197543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5192756" y="1630605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5326006" y="2988869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6408906" y="3840018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6121406" y="4249018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2602881" y="4040118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106050" y="438515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Hailea HS-28A Aquarium Chiller</a:t>
            </a:r>
            <a:endParaRPr/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38488"/>
            <a:ext cx="2532948" cy="3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3247350" y="2207875"/>
            <a:ext cx="149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Hailea HS-28A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Aquarium Chiller</a:t>
            </a:r>
            <a:endParaRPr sz="1300"/>
          </a:p>
        </p:txBody>
      </p:sp>
      <p:cxnSp>
        <p:nvCxnSpPr>
          <p:cNvPr id="470" name="Google Shape;470;p48"/>
          <p:cNvCxnSpPr>
            <a:endCxn id="469" idx="1"/>
          </p:cNvCxnSpPr>
          <p:nvPr/>
        </p:nvCxnSpPr>
        <p:spPr>
          <a:xfrm rot="10800000" flipH="1">
            <a:off x="1641450" y="2494225"/>
            <a:ext cx="1605900" cy="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700" y="1021500"/>
            <a:ext cx="2542236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 rot="10800000">
            <a:off x="5307525" y="3703675"/>
            <a:ext cx="2270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48"/>
          <p:cNvSpPr txBox="1"/>
          <p:nvPr/>
        </p:nvSpPr>
        <p:spPr>
          <a:xfrm>
            <a:off x="4089225" y="3417325"/>
            <a:ext cx="121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Water Pump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 Chiller</a:t>
            </a:r>
            <a:endParaRPr sz="1300"/>
          </a:p>
        </p:txBody>
      </p:sp>
      <p:sp>
        <p:nvSpPr>
          <p:cNvPr id="474" name="Google Shape;474;p48"/>
          <p:cNvSpPr txBox="1"/>
          <p:nvPr/>
        </p:nvSpPr>
        <p:spPr>
          <a:xfrm>
            <a:off x="5829425" y="4490400"/>
            <a:ext cx="61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Water Pump for Chiller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>
            <a:spLocks noGrp="1"/>
          </p:cNvSpPr>
          <p:nvPr>
            <p:ph type="title"/>
          </p:nvPr>
        </p:nvSpPr>
        <p:spPr>
          <a:xfrm>
            <a:off x="311688" y="15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664375" y="45244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Concede Box Containing the Nutrient Container Module</a:t>
            </a:r>
            <a:endParaRPr/>
          </a:p>
        </p:txBody>
      </p:sp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l="13270" t="49155" r="15229" b="11838"/>
          <a:stretch/>
        </p:blipFill>
        <p:spPr>
          <a:xfrm>
            <a:off x="1786200" y="770625"/>
            <a:ext cx="5098249" cy="3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Air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5722638" y="4444900"/>
            <a:ext cx="320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Top view of Air Cooling System</a:t>
            </a:r>
            <a:endParaRPr sz="1300"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1476700"/>
            <a:ext cx="3385344" cy="2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01" y="968875"/>
            <a:ext cx="2487375" cy="331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0" name="Google Shape;490;p50"/>
          <p:cNvCxnSpPr/>
          <p:nvPr/>
        </p:nvCxnSpPr>
        <p:spPr>
          <a:xfrm rot="10800000" flipH="1">
            <a:off x="1530650" y="1477450"/>
            <a:ext cx="27468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0"/>
          <p:cNvSpPr txBox="1"/>
          <p:nvPr/>
        </p:nvSpPr>
        <p:spPr>
          <a:xfrm>
            <a:off x="4277450" y="11547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CPU Cooler</a:t>
            </a:r>
            <a:endParaRPr sz="1300"/>
          </a:p>
        </p:txBody>
      </p:sp>
      <p:cxnSp>
        <p:nvCxnSpPr>
          <p:cNvPr id="492" name="Google Shape;492;p50"/>
          <p:cNvCxnSpPr/>
          <p:nvPr/>
        </p:nvCxnSpPr>
        <p:spPr>
          <a:xfrm rot="10800000">
            <a:off x="5385050" y="1455275"/>
            <a:ext cx="2358900" cy="50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50"/>
          <p:cNvCxnSpPr/>
          <p:nvPr/>
        </p:nvCxnSpPr>
        <p:spPr>
          <a:xfrm rot="10800000">
            <a:off x="5096875" y="1554950"/>
            <a:ext cx="2503200" cy="2204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50"/>
          <p:cNvCxnSpPr/>
          <p:nvPr/>
        </p:nvCxnSpPr>
        <p:spPr>
          <a:xfrm>
            <a:off x="2283775" y="2717950"/>
            <a:ext cx="1816500" cy="110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0"/>
          <p:cNvCxnSpPr/>
          <p:nvPr/>
        </p:nvCxnSpPr>
        <p:spPr>
          <a:xfrm>
            <a:off x="2616050" y="2418900"/>
            <a:ext cx="15174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50"/>
          <p:cNvSpPr txBox="1"/>
          <p:nvPr/>
        </p:nvSpPr>
        <p:spPr>
          <a:xfrm>
            <a:off x="4007125" y="2479650"/>
            <a:ext cx="124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Connector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Board</a:t>
            </a:r>
            <a:endParaRPr sz="1300"/>
          </a:p>
        </p:txBody>
      </p:sp>
      <p:sp>
        <p:nvSpPr>
          <p:cNvPr id="497" name="Google Shape;497;p50"/>
          <p:cNvSpPr txBox="1"/>
          <p:nvPr/>
        </p:nvSpPr>
        <p:spPr>
          <a:xfrm>
            <a:off x="4007125" y="3604000"/>
            <a:ext cx="97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311700" y="4176700"/>
            <a:ext cx="3781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34.1: </a:t>
            </a:r>
            <a:r>
              <a:rPr lang="en" sz="1300"/>
              <a:t>Isometric view of Air Cooling System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 Power Supply</a:t>
            </a:r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body" idx="1"/>
          </p:nvPr>
        </p:nvSpPr>
        <p:spPr>
          <a:xfrm>
            <a:off x="3745750" y="1152475"/>
            <a:ext cx="508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Grow Lights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Chiller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Water Pump for Chiller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45" y="1152475"/>
            <a:ext cx="2433850" cy="32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/>
        </p:nvSpPr>
        <p:spPr>
          <a:xfrm>
            <a:off x="634675" y="45323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Fig. 34.1: </a:t>
            </a:r>
            <a:r>
              <a:rPr lang="en"/>
              <a:t>Automated Multiplug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311700" y="35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Power Supply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14" name="Google Shape;5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25" y="1106325"/>
            <a:ext cx="2471324" cy="32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2658125" y="4490025"/>
            <a:ext cx="50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40: SMPS 12V - 30A Power Supply</a:t>
            </a:r>
            <a:endParaRPr/>
          </a:p>
        </p:txBody>
      </p:sp>
      <p:cxnSp>
        <p:nvCxnSpPr>
          <p:cNvPr id="516" name="Google Shape;516;p52"/>
          <p:cNvCxnSpPr/>
          <p:nvPr/>
        </p:nvCxnSpPr>
        <p:spPr>
          <a:xfrm rot="10800000" flipH="1">
            <a:off x="4277400" y="3083325"/>
            <a:ext cx="2359200" cy="87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2"/>
          <p:cNvCxnSpPr/>
          <p:nvPr/>
        </p:nvCxnSpPr>
        <p:spPr>
          <a:xfrm rot="10800000" flipH="1">
            <a:off x="4055875" y="3404625"/>
            <a:ext cx="1728000" cy="95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52"/>
          <p:cNvSpPr txBox="1"/>
          <p:nvPr/>
        </p:nvSpPr>
        <p:spPr>
          <a:xfrm>
            <a:off x="6514675" y="2754400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311700" y="289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Sensor Reading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25" name="Google Shape;5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505025"/>
            <a:ext cx="3666998" cy="206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5025"/>
            <a:ext cx="4225706" cy="20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223100" y="3728575"/>
            <a:ext cx="47769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visualizations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4367100" y="3728563"/>
            <a:ext cx="47769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Fig. 33: Web-based dashboard showing the widgets from ThingSpeak from sensor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>
            <a:spLocks noGrp="1"/>
          </p:cNvSpPr>
          <p:nvPr>
            <p:ph type="title"/>
          </p:nvPr>
        </p:nvSpPr>
        <p:spPr>
          <a:xfrm>
            <a:off x="311700" y="30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sp>
        <p:nvSpPr>
          <p:cNvPr id="534" name="Google Shape;53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25" y="928588"/>
            <a:ext cx="5695767" cy="355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4"/>
          <p:cNvSpPr txBox="1"/>
          <p:nvPr/>
        </p:nvSpPr>
        <p:spPr>
          <a:xfrm>
            <a:off x="2515775" y="4537100"/>
            <a:ext cx="4776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Fig. 33: Sensor data being stored in Google Sheets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Physical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1640950" y="4416950"/>
            <a:ext cx="61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26: Temperature and Humidity Sensor (DHT22) in the Growth Module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505" name="Google Shape;5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100" y="939676"/>
            <a:ext cx="4352200" cy="326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2" name="Google Shape;512;p50"/>
          <p:cNvSpPr txBox="1"/>
          <p:nvPr/>
        </p:nvSpPr>
        <p:spPr>
          <a:xfrm>
            <a:off x="841425" y="3810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27: Top view of the sensor board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75" y="1371625"/>
            <a:ext cx="3899284" cy="20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0"/>
          <p:cNvPicPr preferRelativeResize="0"/>
          <p:nvPr/>
        </p:nvPicPr>
        <p:blipFill rotWithShape="1">
          <a:blip r:embed="rId4">
            <a:alphaModFix/>
          </a:blip>
          <a:srcRect t="16585" b="11081"/>
          <a:stretch/>
        </p:blipFill>
        <p:spPr>
          <a:xfrm>
            <a:off x="613325" y="1364863"/>
            <a:ext cx="3773901" cy="204864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0"/>
          <p:cNvSpPr txBox="1"/>
          <p:nvPr/>
        </p:nvSpPr>
        <p:spPr>
          <a:xfrm>
            <a:off x="5100475" y="3813750"/>
            <a:ext cx="360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28: Bottom view of the sensor board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1096358" y="4737111"/>
            <a:ext cx="7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Fig. 1</a:t>
            </a:r>
            <a:r>
              <a:rPr lang="en" dirty="0"/>
              <a:t>4</a:t>
            </a:r>
            <a:r>
              <a:rPr lang="en" dirty="0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256875" y="3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Nutrient Solution Container Module</a:t>
            </a:r>
            <a:endParaRPr sz="2500"/>
          </a:p>
        </p:txBody>
      </p:sp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56" y="1082375"/>
            <a:ext cx="7704034" cy="3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90556E47-DB30-3286-C280-D3FFA1F13B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-1248082"/>
            <a:ext cx="226093" cy="11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593F8BD0-9027-2160-A2E7-7A178914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57" y="825003"/>
            <a:ext cx="873919" cy="8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able, plastic, medical equipment&#10;&#10;Description automatically generated">
            <a:extLst>
              <a:ext uri="{FF2B5EF4-FFF2-40B4-BE49-F238E27FC236}">
                <a16:creationId xmlns:a16="http://schemas.microsoft.com/office/drawing/2014/main" id="{0E1F8C80-8572-B6DD-E0F3-598B9868E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816" y="3808966"/>
            <a:ext cx="920054" cy="613369"/>
          </a:xfrm>
          <a:prstGeom prst="rect">
            <a:avLst/>
          </a:prstGeom>
        </p:spPr>
      </p:pic>
      <p:pic>
        <p:nvPicPr>
          <p:cNvPr id="11" name="Google Shape;325;p36">
            <a:extLst>
              <a:ext uri="{FF2B5EF4-FFF2-40B4-BE49-F238E27FC236}">
                <a16:creationId xmlns:a16="http://schemas.microsoft.com/office/drawing/2014/main" id="{E86DFA1F-DF4F-4C44-B71D-81D4CE4EA6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472" y="3243072"/>
            <a:ext cx="1870696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picture containing electrical wiring, connector, cable, electrical supply&#10;&#10;Description automatically generated">
            <a:extLst>
              <a:ext uri="{FF2B5EF4-FFF2-40B4-BE49-F238E27FC236}">
                <a16:creationId xmlns:a16="http://schemas.microsoft.com/office/drawing/2014/main" id="{051473CE-D68B-49F5-B681-0032AC31E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28" y="4318497"/>
            <a:ext cx="792762" cy="442511"/>
          </a:xfrm>
          <a:prstGeom prst="rect">
            <a:avLst/>
          </a:prstGeom>
        </p:spPr>
      </p:pic>
      <p:pic>
        <p:nvPicPr>
          <p:cNvPr id="14" name="Google Shape;325;p36">
            <a:extLst>
              <a:ext uri="{FF2B5EF4-FFF2-40B4-BE49-F238E27FC236}">
                <a16:creationId xmlns:a16="http://schemas.microsoft.com/office/drawing/2014/main" id="{733C6165-E216-8B86-0C3A-42C674B83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664" y="3243071"/>
            <a:ext cx="963167" cy="154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black device with a cord and a pink ball&#10;&#10;Description automatically generated">
            <a:extLst>
              <a:ext uri="{FF2B5EF4-FFF2-40B4-BE49-F238E27FC236}">
                <a16:creationId xmlns:a16="http://schemas.microsoft.com/office/drawing/2014/main" id="{3D3392BA-DCEE-E739-47C5-FF391F2C4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875" y="2542959"/>
            <a:ext cx="839483" cy="663165"/>
          </a:xfrm>
          <a:prstGeom prst="rect">
            <a:avLst/>
          </a:prstGeom>
        </p:spPr>
      </p:pic>
      <p:pic>
        <p:nvPicPr>
          <p:cNvPr id="2052" name="Picture 4" descr="12V DC Mini Water Pump – Naba Tech Shop">
            <a:extLst>
              <a:ext uri="{FF2B5EF4-FFF2-40B4-BE49-F238E27FC236}">
                <a16:creationId xmlns:a16="http://schemas.microsoft.com/office/drawing/2014/main" id="{8CAD65C0-76CE-1E50-4726-E5E6F262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1" y="1735925"/>
            <a:ext cx="688717" cy="6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oogle Shape;325;p36">
            <a:extLst>
              <a:ext uri="{FF2B5EF4-FFF2-40B4-BE49-F238E27FC236}">
                <a16:creationId xmlns:a16="http://schemas.microsoft.com/office/drawing/2014/main" id="{256777B8-180F-A220-9995-19081D7AB2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0" y="2716385"/>
            <a:ext cx="2736968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5;p36">
            <a:extLst>
              <a:ext uri="{FF2B5EF4-FFF2-40B4-BE49-F238E27FC236}">
                <a16:creationId xmlns:a16="http://schemas.microsoft.com/office/drawing/2014/main" id="{D4A6200A-B959-AAD9-9B8C-79236096FF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" y="2535582"/>
            <a:ext cx="839483" cy="52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25;p36">
            <a:extLst>
              <a:ext uri="{FF2B5EF4-FFF2-40B4-BE49-F238E27FC236}">
                <a16:creationId xmlns:a16="http://schemas.microsoft.com/office/drawing/2014/main" id="{8D843538-C692-B770-8567-CB0C0242F7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676" y="2064608"/>
            <a:ext cx="1734844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25;p36">
            <a:extLst>
              <a:ext uri="{FF2B5EF4-FFF2-40B4-BE49-F238E27FC236}">
                <a16:creationId xmlns:a16="http://schemas.microsoft.com/office/drawing/2014/main" id="{52720C36-C0CA-E24C-4C3B-4ED07CF11C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33" y="1759924"/>
            <a:ext cx="772325" cy="66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25;p36">
            <a:extLst>
              <a:ext uri="{FF2B5EF4-FFF2-40B4-BE49-F238E27FC236}">
                <a16:creationId xmlns:a16="http://schemas.microsoft.com/office/drawing/2014/main" id="{B96DA47D-AA48-FD86-5257-8EA89AA809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47" y="2364161"/>
            <a:ext cx="3521711" cy="6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5;p36">
            <a:extLst>
              <a:ext uri="{FF2B5EF4-FFF2-40B4-BE49-F238E27FC236}">
                <a16:creationId xmlns:a16="http://schemas.microsoft.com/office/drawing/2014/main" id="{3DD046DB-A2E3-5DD8-3844-4CEF50C2CF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419" y="1154961"/>
            <a:ext cx="1637976" cy="290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2;p36">
            <a:extLst>
              <a:ext uri="{FF2B5EF4-FFF2-40B4-BE49-F238E27FC236}">
                <a16:creationId xmlns:a16="http://schemas.microsoft.com/office/drawing/2014/main" id="{12E1B4F9-B231-E985-2153-A857F1EA95C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2513" y="4064431"/>
            <a:ext cx="131267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8" descr="Ultrasonic Sonar Sensor HC SCR04 - HTE Babgladesh">
            <a:extLst>
              <a:ext uri="{FF2B5EF4-FFF2-40B4-BE49-F238E27FC236}">
                <a16:creationId xmlns:a16="http://schemas.microsoft.com/office/drawing/2014/main" id="{66100215-6C7F-9E18-52EC-6687242B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27" y="957368"/>
            <a:ext cx="1042101" cy="10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325;p36">
            <a:extLst>
              <a:ext uri="{FF2B5EF4-FFF2-40B4-BE49-F238E27FC236}">
                <a16:creationId xmlns:a16="http://schemas.microsoft.com/office/drawing/2014/main" id="{8F44D762-A75C-5ABC-6370-B43270C5B7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372" y="811527"/>
            <a:ext cx="1969956" cy="138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rectangular electronic device with a screen&#10;&#10;Description automatically generated">
            <a:extLst>
              <a:ext uri="{FF2B5EF4-FFF2-40B4-BE49-F238E27FC236}">
                <a16:creationId xmlns:a16="http://schemas.microsoft.com/office/drawing/2014/main" id="{16324ECE-A91F-140B-FEC7-E35AAB0F96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892100" y="1082577"/>
            <a:ext cx="846404" cy="634803"/>
          </a:xfrm>
          <a:prstGeom prst="rect">
            <a:avLst/>
          </a:prstGeom>
        </p:spPr>
      </p:pic>
      <p:pic>
        <p:nvPicPr>
          <p:cNvPr id="30" name="Google Shape;325;p36">
            <a:extLst>
              <a:ext uri="{FF2B5EF4-FFF2-40B4-BE49-F238E27FC236}">
                <a16:creationId xmlns:a16="http://schemas.microsoft.com/office/drawing/2014/main" id="{A9F2B9FD-59E9-B8D6-0891-50182DA536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899" y="955639"/>
            <a:ext cx="634805" cy="8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25;p36">
            <a:extLst>
              <a:ext uri="{FF2B5EF4-FFF2-40B4-BE49-F238E27FC236}">
                <a16:creationId xmlns:a16="http://schemas.microsoft.com/office/drawing/2014/main" id="{E1D39BE9-A60C-18B5-A467-40E31D000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26" y="1221717"/>
            <a:ext cx="1165145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00A3EA-2FAE-B2E2-0EA3-44700796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55" y="3742336"/>
            <a:ext cx="920055" cy="9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325;p36">
            <a:extLst>
              <a:ext uri="{FF2B5EF4-FFF2-40B4-BE49-F238E27FC236}">
                <a16:creationId xmlns:a16="http://schemas.microsoft.com/office/drawing/2014/main" id="{129504E9-B44A-E725-F446-6B3BB3A63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31" y="3239520"/>
            <a:ext cx="2331335" cy="13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311688" y="10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Sensor Reading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23" name="Google Shape;5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05" y="678600"/>
            <a:ext cx="3963795" cy="39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/>
        </p:nvSpPr>
        <p:spPr>
          <a:xfrm>
            <a:off x="1831350" y="4659925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29:  Schematic for the sensor board, designed in Proteus 8 Professional 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Analog Sensors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 rotWithShape="1">
          <a:blip r:embed="rId3">
            <a:alphaModFix/>
          </a:blip>
          <a:srcRect t="1477"/>
          <a:stretch/>
        </p:blipFill>
        <p:spPr>
          <a:xfrm>
            <a:off x="4857750" y="1173276"/>
            <a:ext cx="3740116" cy="24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1433725" y="376827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30: pH Sensor</a:t>
            </a:r>
            <a:endParaRPr dirty="0"/>
          </a:p>
        </p:txBody>
      </p:sp>
      <p:sp>
        <p:nvSpPr>
          <p:cNvPr id="535" name="Google Shape;535;p52"/>
          <p:cNvSpPr txBox="1"/>
          <p:nvPr/>
        </p:nvSpPr>
        <p:spPr>
          <a:xfrm>
            <a:off x="5806657" y="37682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31: EC Sensor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065158-BE43-8B70-BB18-4F452D19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32" y="1138762"/>
            <a:ext cx="2629513" cy="262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3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(pH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43" name="Google Shape;5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250" y="869112"/>
            <a:ext cx="4108951" cy="31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303375"/>
            <a:ext cx="2796050" cy="27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898525" y="409942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32: pH buffer solutions</a:t>
            </a:r>
            <a:endParaRPr dirty="0"/>
          </a:p>
        </p:txBody>
      </p:sp>
      <p:sp>
        <p:nvSpPr>
          <p:cNvPr id="546" name="Google Shape;546;p53"/>
          <p:cNvSpPr txBox="1"/>
          <p:nvPr/>
        </p:nvSpPr>
        <p:spPr>
          <a:xfrm>
            <a:off x="4069725" y="4175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33: Scatterplot of pH against electrode voltage graph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Calibrating Sensors (EC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4"/>
          <p:cNvSpPr txBox="1"/>
          <p:nvPr/>
        </p:nvSpPr>
        <p:spPr>
          <a:xfrm>
            <a:off x="3186401" y="4607450"/>
            <a:ext cx="30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993775" y="4099425"/>
            <a:ext cx="26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34: TDS buffer solution</a:t>
            </a:r>
            <a:endParaRPr dirty="0"/>
          </a:p>
        </p:txBody>
      </p:sp>
      <p:sp>
        <p:nvSpPr>
          <p:cNvPr id="555" name="Google Shape;555;p54"/>
          <p:cNvSpPr txBox="1"/>
          <p:nvPr/>
        </p:nvSpPr>
        <p:spPr>
          <a:xfrm>
            <a:off x="4069725" y="4175500"/>
            <a:ext cx="49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35: Scatterplot of EC against electrode voltage graph</a:t>
            </a:r>
            <a:endParaRPr dirty="0"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013" y="824325"/>
            <a:ext cx="4402725" cy="331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25" y="1177238"/>
            <a:ext cx="1606475" cy="2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pH and Nutrient Level (EC)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5"/>
          <p:cNvSpPr txBox="1"/>
          <p:nvPr/>
        </p:nvSpPr>
        <p:spPr>
          <a:xfrm>
            <a:off x="2598450" y="4408850"/>
            <a:ext cx="39471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Fig. 36: </a:t>
            </a:r>
            <a:r>
              <a:rPr lang="en" dirty="0"/>
              <a:t>Acid/Base and</a:t>
            </a:r>
            <a:r>
              <a:rPr lang="en" dirty="0">
                <a:solidFill>
                  <a:schemeClr val="dk1"/>
                </a:solidFill>
              </a:rPr>
              <a:t> Nutrient </a:t>
            </a:r>
            <a:r>
              <a:rPr lang="en" dirty="0"/>
              <a:t>Dosing System</a:t>
            </a:r>
            <a:endParaRPr dirty="0"/>
          </a:p>
        </p:txBody>
      </p:sp>
      <p:sp>
        <p:nvSpPr>
          <p:cNvPr id="564" name="Google Shape;56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63" y="922188"/>
            <a:ext cx="4578068" cy="34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311688" y="2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Regulating Water Temperature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559888"/>
            <a:ext cx="3394002" cy="254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1382550"/>
            <a:ext cx="2869499" cy="276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6"/>
          <p:cNvCxnSpPr>
            <a:endCxn id="575" idx="1"/>
          </p:cNvCxnSpPr>
          <p:nvPr/>
        </p:nvCxnSpPr>
        <p:spPr>
          <a:xfrm rot="10800000" flipH="1">
            <a:off x="1954650" y="1069200"/>
            <a:ext cx="1769700" cy="17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56"/>
          <p:cNvCxnSpPr>
            <a:endCxn id="575" idx="3"/>
          </p:cNvCxnSpPr>
          <p:nvPr/>
        </p:nvCxnSpPr>
        <p:spPr>
          <a:xfrm rot="10800000">
            <a:off x="5800050" y="1069200"/>
            <a:ext cx="1325700" cy="98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56"/>
          <p:cNvSpPr txBox="1"/>
          <p:nvPr/>
        </p:nvSpPr>
        <p:spPr>
          <a:xfrm>
            <a:off x="3724350" y="869100"/>
            <a:ext cx="20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Aluminium Water Block</a:t>
            </a:r>
            <a:endParaRPr/>
          </a:p>
        </p:txBody>
      </p:sp>
      <p:cxnSp>
        <p:nvCxnSpPr>
          <p:cNvPr id="577" name="Google Shape;577;p56"/>
          <p:cNvCxnSpPr>
            <a:endCxn id="578" idx="3"/>
          </p:cNvCxnSpPr>
          <p:nvPr/>
        </p:nvCxnSpPr>
        <p:spPr>
          <a:xfrm rot="10800000">
            <a:off x="5144813" y="1645500"/>
            <a:ext cx="1953300" cy="5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56"/>
          <p:cNvCxnSpPr/>
          <p:nvPr/>
        </p:nvCxnSpPr>
        <p:spPr>
          <a:xfrm flipH="1">
            <a:off x="5165125" y="2457275"/>
            <a:ext cx="1144800" cy="1697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56"/>
          <p:cNvCxnSpPr>
            <a:endCxn id="581" idx="1"/>
          </p:cNvCxnSpPr>
          <p:nvPr/>
        </p:nvCxnSpPr>
        <p:spPr>
          <a:xfrm>
            <a:off x="1995850" y="3411375"/>
            <a:ext cx="2248500" cy="76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56"/>
          <p:cNvCxnSpPr>
            <a:endCxn id="583" idx="3"/>
          </p:cNvCxnSpPr>
          <p:nvPr/>
        </p:nvCxnSpPr>
        <p:spPr>
          <a:xfrm flipH="1">
            <a:off x="5101650" y="3160075"/>
            <a:ext cx="2256300" cy="142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56"/>
          <p:cNvCxnSpPr/>
          <p:nvPr/>
        </p:nvCxnSpPr>
        <p:spPr>
          <a:xfrm rot="10800000" flipH="1">
            <a:off x="2934175" y="2456875"/>
            <a:ext cx="872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56"/>
          <p:cNvCxnSpPr/>
          <p:nvPr/>
        </p:nvCxnSpPr>
        <p:spPr>
          <a:xfrm flipH="1">
            <a:off x="2894125" y="3186425"/>
            <a:ext cx="952500" cy="159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6"/>
          <p:cNvSpPr txBox="1"/>
          <p:nvPr/>
        </p:nvSpPr>
        <p:spPr>
          <a:xfrm>
            <a:off x="4271513" y="1337700"/>
            <a:ext cx="8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Peltier Module</a:t>
            </a:r>
            <a:endParaRPr/>
          </a:p>
        </p:txBody>
      </p:sp>
      <p:sp>
        <p:nvSpPr>
          <p:cNvPr id="586" name="Google Shape;586;p56"/>
          <p:cNvSpPr txBox="1"/>
          <p:nvPr/>
        </p:nvSpPr>
        <p:spPr>
          <a:xfrm>
            <a:off x="3028200" y="1770762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Cold Water Flow Out</a:t>
            </a:r>
            <a:endParaRPr sz="1200"/>
          </a:p>
        </p:txBody>
      </p:sp>
      <p:sp>
        <p:nvSpPr>
          <p:cNvPr id="587" name="Google Shape;587;p56"/>
          <p:cNvSpPr txBox="1"/>
          <p:nvPr/>
        </p:nvSpPr>
        <p:spPr>
          <a:xfrm>
            <a:off x="3161450" y="3129026"/>
            <a:ext cx="87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Warm Water Flow In</a:t>
            </a:r>
            <a:endParaRPr sz="1200"/>
          </a:p>
        </p:txBody>
      </p:sp>
      <p:sp>
        <p:nvSpPr>
          <p:cNvPr id="581" name="Google Shape;581;p56"/>
          <p:cNvSpPr txBox="1"/>
          <p:nvPr/>
        </p:nvSpPr>
        <p:spPr>
          <a:xfrm>
            <a:off x="4244350" y="3980175"/>
            <a:ext cx="14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Sink</a:t>
            </a:r>
            <a:endParaRPr/>
          </a:p>
        </p:txBody>
      </p:sp>
      <p:sp>
        <p:nvSpPr>
          <p:cNvPr id="583" name="Google Shape;583;p56"/>
          <p:cNvSpPr txBox="1"/>
          <p:nvPr/>
        </p:nvSpPr>
        <p:spPr>
          <a:xfrm>
            <a:off x="3956850" y="4389175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Fan</a:t>
            </a:r>
            <a:endParaRPr/>
          </a:p>
        </p:txBody>
      </p:sp>
      <p:sp>
        <p:nvSpPr>
          <p:cNvPr id="588" name="Google Shape;588;p56"/>
          <p:cNvSpPr txBox="1"/>
          <p:nvPr/>
        </p:nvSpPr>
        <p:spPr>
          <a:xfrm>
            <a:off x="438325" y="418027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37: </a:t>
            </a:r>
            <a:r>
              <a:rPr lang="en" sz="1200" dirty="0"/>
              <a:t>Top view of Thermoelectric Peltier Module-based Water Cooler</a:t>
            </a:r>
            <a:endParaRPr sz="1200" dirty="0"/>
          </a:p>
        </p:txBody>
      </p:sp>
      <p:sp>
        <p:nvSpPr>
          <p:cNvPr id="589" name="Google Shape;589;p56"/>
          <p:cNvSpPr txBox="1"/>
          <p:nvPr/>
        </p:nvSpPr>
        <p:spPr>
          <a:xfrm>
            <a:off x="5628675" y="4263025"/>
            <a:ext cx="3947100" cy="76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38: </a:t>
            </a:r>
            <a:r>
              <a:rPr lang="en" sz="1200" dirty="0"/>
              <a:t> Side view of Thermoelectric Peltier Module-based Water Cooler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02" y="508755"/>
            <a:ext cx="3117996" cy="440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9BC88-E40A-3D65-DCAD-4250DE8F9F2B}"/>
              </a:ext>
            </a:extLst>
          </p:cNvPr>
          <p:cNvSpPr txBox="1"/>
          <p:nvPr/>
        </p:nvSpPr>
        <p:spPr>
          <a:xfrm>
            <a:off x="260866" y="227325"/>
            <a:ext cx="702326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Decision Making Flowchart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F629C-A553-2E4F-A675-C2C0AF7B5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Google Shape;588;p56">
            <a:extLst>
              <a:ext uri="{FF2B5EF4-FFF2-40B4-BE49-F238E27FC236}">
                <a16:creationId xmlns:a16="http://schemas.microsoft.com/office/drawing/2014/main" id="{4B4385C2-AE8E-B813-5D4E-724A85F74BBE}"/>
              </a:ext>
            </a:extLst>
          </p:cNvPr>
          <p:cNvSpPr txBox="1"/>
          <p:nvPr/>
        </p:nvSpPr>
        <p:spPr>
          <a:xfrm>
            <a:off x="6130998" y="4365285"/>
            <a:ext cx="2640631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Fig. 39: </a:t>
            </a:r>
            <a:r>
              <a:rPr lang="en" sz="1200" dirty="0"/>
              <a:t>Flowchart of sensor system.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11051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51707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8040B-BD04-969E-AA84-94383127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56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8" y="-4235793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511C2-8EE9-1A7B-FB65-AA9FB1A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29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-7299912"/>
            <a:ext cx="10726615" cy="15162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A345C-8DD6-4D15-9014-9E5887486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2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Growth Module</a:t>
            </a:r>
            <a:endParaRPr sz="2500"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75" y="1185813"/>
            <a:ext cx="5658849" cy="33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75" y="3763525"/>
            <a:ext cx="1545625" cy="7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1032950" y="4530900"/>
            <a:ext cx="6046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                                             Fig. 1</a:t>
            </a:r>
            <a:r>
              <a:rPr lang="en" dirty="0"/>
              <a:t>5</a:t>
            </a:r>
            <a:r>
              <a:rPr lang="en" dirty="0">
                <a:solidFill>
                  <a:srgbClr val="000000"/>
                </a:solidFill>
              </a:rPr>
              <a:t>: Block diagram for the Growth Module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4230">
            <a:off x="3268195" y="1486531"/>
            <a:ext cx="77838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200" y="1087250"/>
            <a:ext cx="905748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161288"/>
            <a:ext cx="301650" cy="11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950" y="1087250"/>
            <a:ext cx="905748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5067">
            <a:off x="5212444" y="1319982"/>
            <a:ext cx="77841" cy="106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51390">
            <a:off x="5681189" y="1293159"/>
            <a:ext cx="77845" cy="13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702250"/>
            <a:ext cx="1942451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168" y="2980944"/>
            <a:ext cx="2087199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1375" y="3300984"/>
            <a:ext cx="97887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725" y="3300975"/>
            <a:ext cx="1444977" cy="11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074" name="Picture 2" descr="DHT22 Digital Temperature &amp; Humidity Sensor DHT-22 AM2302">
            <a:extLst>
              <a:ext uri="{FF2B5EF4-FFF2-40B4-BE49-F238E27FC236}">
                <a16:creationId xmlns:a16="http://schemas.microsoft.com/office/drawing/2014/main" id="{434E15F5-81C3-0CFE-D17A-73030B5CB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28" y="1147494"/>
            <a:ext cx="888322" cy="8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325;p36">
            <a:extLst>
              <a:ext uri="{FF2B5EF4-FFF2-40B4-BE49-F238E27FC236}">
                <a16:creationId xmlns:a16="http://schemas.microsoft.com/office/drawing/2014/main" id="{44F854BF-55A0-763C-2D84-324F5B8C2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49" y="1037162"/>
            <a:ext cx="786017" cy="124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H1750FVI Digital Light intensity Sensor Robotics Bangladesh">
            <a:extLst>
              <a:ext uri="{FF2B5EF4-FFF2-40B4-BE49-F238E27FC236}">
                <a16:creationId xmlns:a16="http://schemas.microsoft.com/office/drawing/2014/main" id="{D61C2161-76BD-671F-1751-7BDCB35D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19" y="1017724"/>
            <a:ext cx="936275" cy="9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358;p37">
            <a:extLst>
              <a:ext uri="{FF2B5EF4-FFF2-40B4-BE49-F238E27FC236}">
                <a16:creationId xmlns:a16="http://schemas.microsoft.com/office/drawing/2014/main" id="{9A758A3C-6D9D-DCAC-59BA-32EFEF51FC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00" y="1087250"/>
            <a:ext cx="1861694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Raspberry Pi's Camera Module 3 arrives with these big updates | ZDNET">
            <a:extLst>
              <a:ext uri="{FF2B5EF4-FFF2-40B4-BE49-F238E27FC236}">
                <a16:creationId xmlns:a16="http://schemas.microsoft.com/office/drawing/2014/main" id="{1CFA7D9E-F997-F4BB-4F5D-9EB300A4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89" y="1987230"/>
            <a:ext cx="963699" cy="9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60;p37">
            <a:extLst>
              <a:ext uri="{FF2B5EF4-FFF2-40B4-BE49-F238E27FC236}">
                <a16:creationId xmlns:a16="http://schemas.microsoft.com/office/drawing/2014/main" id="{FBCCDC61-0BA0-0378-2402-1C0E15B1E7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801" y="-602630"/>
            <a:ext cx="285123" cy="7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Co2 Sensor">
            <a:extLst>
              <a:ext uri="{FF2B5EF4-FFF2-40B4-BE49-F238E27FC236}">
                <a16:creationId xmlns:a16="http://schemas.microsoft.com/office/drawing/2014/main" id="{BF578463-8394-07BF-933F-D7552C43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7" y="994136"/>
            <a:ext cx="745308" cy="74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350;p37">
            <a:extLst>
              <a:ext uri="{FF2B5EF4-FFF2-40B4-BE49-F238E27FC236}">
                <a16:creationId xmlns:a16="http://schemas.microsoft.com/office/drawing/2014/main" id="{B5A108E3-F916-7C7B-1175-83D509660C9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350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2;p37">
            <a:extLst>
              <a:ext uri="{FF2B5EF4-FFF2-40B4-BE49-F238E27FC236}">
                <a16:creationId xmlns:a16="http://schemas.microsoft.com/office/drawing/2014/main" id="{6780ED48-BB50-133D-B697-F0D7FF5309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775" y="1087250"/>
            <a:ext cx="1041423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3;p37">
            <a:extLst>
              <a:ext uri="{FF2B5EF4-FFF2-40B4-BE49-F238E27FC236}">
                <a16:creationId xmlns:a16="http://schemas.microsoft.com/office/drawing/2014/main" id="{6C7DC156-3BAB-1CB6-A270-A52594D774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4202">
            <a:off x="3610644" y="1310906"/>
            <a:ext cx="77837" cy="106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37">
            <a:extLst>
              <a:ext uri="{FF2B5EF4-FFF2-40B4-BE49-F238E27FC236}">
                <a16:creationId xmlns:a16="http://schemas.microsoft.com/office/drawing/2014/main" id="{A3B22892-6D62-B851-EB33-D8B1F33799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32" y="990469"/>
            <a:ext cx="786017" cy="7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2;p37">
            <a:extLst>
              <a:ext uri="{FF2B5EF4-FFF2-40B4-BE49-F238E27FC236}">
                <a16:creationId xmlns:a16="http://schemas.microsoft.com/office/drawing/2014/main" id="{B4F3AC3B-C59C-BB86-E407-AF303A7F43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975" y="2200536"/>
            <a:ext cx="2349999" cy="78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46BBB-54F2-DBC4-3374-5C91AA13B3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013" t="10141" r="27361" b="53603"/>
          <a:stretch/>
        </p:blipFill>
        <p:spPr>
          <a:xfrm>
            <a:off x="1075804" y="2546841"/>
            <a:ext cx="576078" cy="572700"/>
          </a:xfrm>
          <a:prstGeom prst="rect">
            <a:avLst/>
          </a:prstGeom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951" y="2620172"/>
            <a:ext cx="2398416" cy="34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63;p37">
            <a:extLst>
              <a:ext uri="{FF2B5EF4-FFF2-40B4-BE49-F238E27FC236}">
                <a16:creationId xmlns:a16="http://schemas.microsoft.com/office/drawing/2014/main" id="{A8E3B4BC-3CB7-86A3-5BA0-8D4EF58F19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804" y="2537915"/>
            <a:ext cx="657628" cy="5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2;p37">
            <a:extLst>
              <a:ext uri="{FF2B5EF4-FFF2-40B4-BE49-F238E27FC236}">
                <a16:creationId xmlns:a16="http://schemas.microsoft.com/office/drawing/2014/main" id="{D67EA859-407A-5249-ED81-1035503842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212" y="1972588"/>
            <a:ext cx="995255" cy="90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EC1-12715 Heatsink Thermoelectric Cooler Cooling Peltier Plate Module - RC  GEAR BD">
            <a:extLst>
              <a:ext uri="{FF2B5EF4-FFF2-40B4-BE49-F238E27FC236}">
                <a16:creationId xmlns:a16="http://schemas.microsoft.com/office/drawing/2014/main" id="{97864F3C-8D9E-D905-FEAF-94C98A25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9" y="1727496"/>
            <a:ext cx="652083" cy="6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62;p37">
            <a:extLst>
              <a:ext uri="{FF2B5EF4-FFF2-40B4-BE49-F238E27FC236}">
                <a16:creationId xmlns:a16="http://schemas.microsoft.com/office/drawing/2014/main" id="{C865C7CB-B0C3-2CA1-103B-E887FD7A117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857" y="1804222"/>
            <a:ext cx="673657" cy="53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63;p37">
            <a:extLst>
              <a:ext uri="{FF2B5EF4-FFF2-40B4-BE49-F238E27FC236}">
                <a16:creationId xmlns:a16="http://schemas.microsoft.com/office/drawing/2014/main" id="{8EF05D5D-D8F4-EB16-0638-31E2A1A77D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6523" y="2263277"/>
            <a:ext cx="1554303" cy="3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84" y="-11397126"/>
            <a:ext cx="11447585" cy="161816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EF3AA-D87B-60E1-5CC9-E264A27B8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86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324" y="-14755788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C0D89-88ED-48A9-04DD-C72B4841B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07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67754" y="-10342049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300A0-B83E-B75C-E5A6-405CB4A84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545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47CFA6B8-688C-D807-4AFF-7C25F2EEC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183" y="-6965804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2F0519-8AB4-3C42-7851-1CC00D932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92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433" y="-379442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6F451-72A2-21C4-4647-46FB7DA72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45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BD4A9D15-3941-9024-9A25-A0D073AC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-4358337"/>
            <a:ext cx="13891847" cy="196367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BA251-ABD4-70D5-4133-2FDA5072F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8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Our System Thus Far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3" name="Picture 2" descr="A machine with wires and a screen&#10;&#10;Description automatically generated">
            <a:extLst>
              <a:ext uri="{FF2B5EF4-FFF2-40B4-BE49-F238E27FC236}">
                <a16:creationId xmlns:a16="http://schemas.microsoft.com/office/drawing/2014/main" id="{FF8B66B7-4A08-AB47-9B10-10C9ABF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5193" y="1288422"/>
            <a:ext cx="3812496" cy="2859372"/>
          </a:xfrm>
          <a:prstGeom prst="rect">
            <a:avLst/>
          </a:prstGeom>
        </p:spPr>
      </p:pic>
      <p:sp>
        <p:nvSpPr>
          <p:cNvPr id="4" name="Google Shape;642;p62">
            <a:extLst>
              <a:ext uri="{FF2B5EF4-FFF2-40B4-BE49-F238E27FC236}">
                <a16:creationId xmlns:a16="http://schemas.microsoft.com/office/drawing/2014/main" id="{30C0F035-911C-4337-53AF-29CDAB4447B1}"/>
              </a:ext>
            </a:extLst>
          </p:cNvPr>
          <p:cNvSpPr txBox="1"/>
          <p:nvPr/>
        </p:nvSpPr>
        <p:spPr>
          <a:xfrm>
            <a:off x="2682534" y="4663217"/>
            <a:ext cx="2798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40: Front view of our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1672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>
            <a:spLocks noGrp="1"/>
          </p:cNvSpPr>
          <p:nvPr>
            <p:ph type="title"/>
          </p:nvPr>
        </p:nvSpPr>
        <p:spPr>
          <a:xfrm>
            <a:off x="200575" y="20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Experimental Demonstration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pH sensor)</a:t>
            </a:r>
            <a:endParaRPr dirty="0"/>
          </a:p>
        </p:txBody>
      </p:sp>
      <p:sp>
        <p:nvSpPr>
          <p:cNvPr id="640" name="Google Shape;6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311700" y="3545473"/>
            <a:ext cx="42603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41: Serial Monitor readings from testing the pH sensor</a:t>
            </a:r>
            <a:endParaRPr sz="1200" dirty="0"/>
          </a:p>
        </p:txBody>
      </p:sp>
      <p:pic>
        <p:nvPicPr>
          <p:cNvPr id="2" name="Google Shape;648;p63">
            <a:extLst>
              <a:ext uri="{FF2B5EF4-FFF2-40B4-BE49-F238E27FC236}">
                <a16:creationId xmlns:a16="http://schemas.microsoft.com/office/drawing/2014/main" id="{21BBFD92-B8E6-9239-D8B3-59741AD2B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3" y="1085849"/>
            <a:ext cx="3737986" cy="232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H Calibration Solution 6.86 sachet | Growit Growshop">
            <a:extLst>
              <a:ext uri="{FF2B5EF4-FFF2-40B4-BE49-F238E27FC236}">
                <a16:creationId xmlns:a16="http://schemas.microsoft.com/office/drawing/2014/main" id="{009AA49E-1B36-C595-0461-9177CC1D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71" y="1085849"/>
            <a:ext cx="2481917" cy="25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42;p62">
            <a:extLst>
              <a:ext uri="{FF2B5EF4-FFF2-40B4-BE49-F238E27FC236}">
                <a16:creationId xmlns:a16="http://schemas.microsoft.com/office/drawing/2014/main" id="{783CFFB0-728B-143E-E9C0-909801C73F59}"/>
              </a:ext>
            </a:extLst>
          </p:cNvPr>
          <p:cNvSpPr txBox="1"/>
          <p:nvPr/>
        </p:nvSpPr>
        <p:spPr>
          <a:xfrm>
            <a:off x="5508074" y="3561934"/>
            <a:ext cx="332422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42: pH 6.86 buffer solution 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3DFA-0205-FCD4-A4D7-5386F1A5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2" y="30290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" dirty="0"/>
              <a:t>Control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E099F-9CD8-436E-ADFE-65EE46847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1264C-0523-3DDC-4FC8-9104C7E88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6" b="2239"/>
          <a:stretch/>
        </p:blipFill>
        <p:spPr>
          <a:xfrm>
            <a:off x="1078707" y="875606"/>
            <a:ext cx="7158037" cy="3748440"/>
          </a:xfrm>
          <a:prstGeom prst="rect">
            <a:avLst/>
          </a:prstGeom>
        </p:spPr>
      </p:pic>
      <p:pic>
        <p:nvPicPr>
          <p:cNvPr id="9" name="Google Shape;152;p20">
            <a:extLst>
              <a:ext uri="{FF2B5EF4-FFF2-40B4-BE49-F238E27FC236}">
                <a16:creationId xmlns:a16="http://schemas.microsoft.com/office/drawing/2014/main" id="{07A6D0C5-196E-E41E-4DCA-25957F74F8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27" y="1858680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2;p20">
            <a:extLst>
              <a:ext uri="{FF2B5EF4-FFF2-40B4-BE49-F238E27FC236}">
                <a16:creationId xmlns:a16="http://schemas.microsoft.com/office/drawing/2014/main" id="{8C23048C-7E36-21E9-0784-A702A2E0B1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40" y="1858679"/>
            <a:ext cx="1282700" cy="104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2;p20">
            <a:extLst>
              <a:ext uri="{FF2B5EF4-FFF2-40B4-BE49-F238E27FC236}">
                <a16:creationId xmlns:a16="http://schemas.microsoft.com/office/drawing/2014/main" id="{FBCC4424-EE5D-8C48-309E-F033668DD6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940" y="2324099"/>
            <a:ext cx="1514475" cy="53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2;p20">
            <a:extLst>
              <a:ext uri="{FF2B5EF4-FFF2-40B4-BE49-F238E27FC236}">
                <a16:creationId xmlns:a16="http://schemas.microsoft.com/office/drawing/2014/main" id="{DCCD63D8-B1AB-CC30-17E5-2ABCDE8D3B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159119">
            <a:off x="5124957" y="2962827"/>
            <a:ext cx="650262" cy="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2;p20">
            <a:extLst>
              <a:ext uri="{FF2B5EF4-FFF2-40B4-BE49-F238E27FC236}">
                <a16:creationId xmlns:a16="http://schemas.microsoft.com/office/drawing/2014/main" id="{3ED3E6DF-B08D-C74D-3FDB-D90832F3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586" y="3195674"/>
            <a:ext cx="1067354" cy="5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0">
            <a:extLst>
              <a:ext uri="{FF2B5EF4-FFF2-40B4-BE49-F238E27FC236}">
                <a16:creationId xmlns:a16="http://schemas.microsoft.com/office/drawing/2014/main" id="{E5FC4AC8-C4B7-DB61-E033-CEF7E6B68D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40" y="3750652"/>
            <a:ext cx="877689" cy="33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2;p20">
            <a:extLst>
              <a:ext uri="{FF2B5EF4-FFF2-40B4-BE49-F238E27FC236}">
                <a16:creationId xmlns:a16="http://schemas.microsoft.com/office/drawing/2014/main" id="{9D144EA6-E4EC-67EE-E767-3C4DA8EBD7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77" y="3974144"/>
            <a:ext cx="32718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2;p20">
            <a:extLst>
              <a:ext uri="{FF2B5EF4-FFF2-40B4-BE49-F238E27FC236}">
                <a16:creationId xmlns:a16="http://schemas.microsoft.com/office/drawing/2014/main" id="{0AF1984A-A262-B98E-C8AB-FDF0793B4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627" y="2861044"/>
            <a:ext cx="257333" cy="88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2;p20">
            <a:extLst>
              <a:ext uri="{FF2B5EF4-FFF2-40B4-BE49-F238E27FC236}">
                <a16:creationId xmlns:a16="http://schemas.microsoft.com/office/drawing/2014/main" id="{2916F863-A4BC-F098-8626-6AA1397CC3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103" y="3189619"/>
            <a:ext cx="1067354" cy="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2;p20">
            <a:extLst>
              <a:ext uri="{FF2B5EF4-FFF2-40B4-BE49-F238E27FC236}">
                <a16:creationId xmlns:a16="http://schemas.microsoft.com/office/drawing/2014/main" id="{FCF40F85-E3E5-EEBD-C7DB-0017E634CD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415" y="2324100"/>
            <a:ext cx="1359058" cy="53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0">
            <a:extLst>
              <a:ext uri="{FF2B5EF4-FFF2-40B4-BE49-F238E27FC236}">
                <a16:creationId xmlns:a16="http://schemas.microsoft.com/office/drawing/2014/main" id="{AF916509-AF78-113A-7F05-CE8489A92F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127" y="1392848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52;p20">
            <a:extLst>
              <a:ext uri="{FF2B5EF4-FFF2-40B4-BE49-F238E27FC236}">
                <a16:creationId xmlns:a16="http://schemas.microsoft.com/office/drawing/2014/main" id="{CE4E31CD-3C0F-5E13-39D3-18EA6A7579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15" y="1414838"/>
            <a:ext cx="2275520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2;p20">
            <a:extLst>
              <a:ext uri="{FF2B5EF4-FFF2-40B4-BE49-F238E27FC236}">
                <a16:creationId xmlns:a16="http://schemas.microsoft.com/office/drawing/2014/main" id="{8B2B0FB0-28AC-39F1-4049-A1DD83E31A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332" y="1471322"/>
            <a:ext cx="257333" cy="2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0">
            <a:extLst>
              <a:ext uri="{FF2B5EF4-FFF2-40B4-BE49-F238E27FC236}">
                <a16:creationId xmlns:a16="http://schemas.microsoft.com/office/drawing/2014/main" id="{4945DB5C-2413-9261-8B1F-86C04B9E53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673" y="1676296"/>
            <a:ext cx="257333" cy="64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0">
            <a:extLst>
              <a:ext uri="{FF2B5EF4-FFF2-40B4-BE49-F238E27FC236}">
                <a16:creationId xmlns:a16="http://schemas.microsoft.com/office/drawing/2014/main" id="{2BBE497E-6A6B-CEAF-2BDC-D1F5A81452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06" y="3974144"/>
            <a:ext cx="1545625" cy="72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(Testing the EC sensor)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136225" y="344583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43: Serial Monitor readings from testing the EC sensor</a:t>
            </a:r>
            <a:endParaRPr sz="1200" dirty="0"/>
          </a:p>
        </p:txBody>
      </p:sp>
      <p:sp>
        <p:nvSpPr>
          <p:cNvPr id="4" name="Google Shape;650;p63">
            <a:extLst>
              <a:ext uri="{FF2B5EF4-FFF2-40B4-BE49-F238E27FC236}">
                <a16:creationId xmlns:a16="http://schemas.microsoft.com/office/drawing/2014/main" id="{5897D7C7-B6A9-25A7-AA1E-6A8F3BF5912A}"/>
              </a:ext>
            </a:extLst>
          </p:cNvPr>
          <p:cNvSpPr txBox="1"/>
          <p:nvPr/>
        </p:nvSpPr>
        <p:spPr>
          <a:xfrm>
            <a:off x="4967781" y="3445831"/>
            <a:ext cx="383191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44: EC buffer solution of 1413 micro-siemens/cm</a:t>
            </a:r>
            <a:endParaRPr sz="1200" dirty="0"/>
          </a:p>
        </p:txBody>
      </p:sp>
      <p:pic>
        <p:nvPicPr>
          <p:cNvPr id="5122" name="Picture 2" descr="Calibration Solution EC 1413 / 20 ml">
            <a:extLst>
              <a:ext uri="{FF2B5EF4-FFF2-40B4-BE49-F238E27FC236}">
                <a16:creationId xmlns:a16="http://schemas.microsoft.com/office/drawing/2014/main" id="{9EBB08EA-CD8D-50D8-45C7-826C47F9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2" y="1016306"/>
            <a:ext cx="3327559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42;p62">
            <a:extLst>
              <a:ext uri="{FF2B5EF4-FFF2-40B4-BE49-F238E27FC236}">
                <a16:creationId xmlns:a16="http://schemas.microsoft.com/office/drawing/2014/main" id="{4BCED653-E833-26B4-54DE-9ACFEBEB0E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19" y="774144"/>
            <a:ext cx="3902801" cy="26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0" y="944525"/>
            <a:ext cx="8174100" cy="34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Initial Data from the System</a:t>
            </a:r>
            <a:endParaRPr sz="2500" b="1"/>
          </a:p>
        </p:txBody>
      </p:sp>
      <p:sp>
        <p:nvSpPr>
          <p:cNvPr id="550" name="Google Shape;550;p56"/>
          <p:cNvSpPr txBox="1"/>
          <p:nvPr/>
        </p:nvSpPr>
        <p:spPr>
          <a:xfrm>
            <a:off x="1208550" y="4720175"/>
            <a:ext cx="7205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Visualizations from the sensor data collected by the Raspberry Pi at system startup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56" name="Google Shape;556;p57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Initial Data from the System</a:t>
            </a:r>
            <a:endParaRPr sz="2500" b="1"/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25" y="783663"/>
            <a:ext cx="7883758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7"/>
          <p:cNvSpPr txBox="1"/>
          <p:nvPr/>
        </p:nvSpPr>
        <p:spPr>
          <a:xfrm>
            <a:off x="1208550" y="4720175"/>
            <a:ext cx="7263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Updated Values from the sensor data collected by the </a:t>
            </a:r>
            <a:r>
              <a:rPr lang="en">
                <a:solidFill>
                  <a:schemeClr val="dk1"/>
                </a:solidFill>
              </a:rPr>
              <a:t>Raspberry Pi</a:t>
            </a:r>
            <a:r>
              <a:rPr lang="en"/>
              <a:t> at system startup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Data from the System after an interval</a:t>
            </a:r>
            <a:endParaRPr sz="2500" b="1"/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50" y="756175"/>
            <a:ext cx="6666552" cy="3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8"/>
          <p:cNvSpPr txBox="1"/>
          <p:nvPr/>
        </p:nvSpPr>
        <p:spPr>
          <a:xfrm>
            <a:off x="1208550" y="4720175"/>
            <a:ext cx="69312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Visualizations from the sensor data collected by the system </a:t>
            </a:r>
            <a:r>
              <a:rPr lang="en">
                <a:solidFill>
                  <a:schemeClr val="dk1"/>
                </a:solidFill>
              </a:rPr>
              <a:t>after a time interval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298300" y="212750"/>
            <a:ext cx="8174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Data from the System after an interval</a:t>
            </a:r>
            <a:endParaRPr sz="2500" b="1"/>
          </a:p>
        </p:txBody>
      </p:sp>
      <p:pic>
        <p:nvPicPr>
          <p:cNvPr id="573" name="Google Shape;5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11" y="704988"/>
            <a:ext cx="6980076" cy="37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9"/>
          <p:cNvSpPr txBox="1"/>
          <p:nvPr/>
        </p:nvSpPr>
        <p:spPr>
          <a:xfrm>
            <a:off x="846650" y="4720175"/>
            <a:ext cx="72933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Update Values from the sensor data collected by the </a:t>
            </a:r>
            <a:r>
              <a:rPr lang="en">
                <a:solidFill>
                  <a:schemeClr val="dk1"/>
                </a:solidFill>
              </a:rPr>
              <a:t>Raspberry Pi</a:t>
            </a:r>
            <a:r>
              <a:rPr lang="en"/>
              <a:t> after a time interval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Sheet Spreadsheet updates</a:t>
            </a:r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581" name="Google Shape;5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650" y="1017725"/>
            <a:ext cx="5565126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0"/>
          <p:cNvSpPr txBox="1"/>
          <p:nvPr/>
        </p:nvSpPr>
        <p:spPr>
          <a:xfrm>
            <a:off x="1164700" y="4489875"/>
            <a:ext cx="730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Fig: The Google Sheet spreadsheet showing the sensor data logged by the Raspberry Pi since system startup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136225" y="13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50" name="Google Shape;650;p63"/>
          <p:cNvSpPr txBox="1"/>
          <p:nvPr/>
        </p:nvSpPr>
        <p:spPr>
          <a:xfrm>
            <a:off x="316082" y="3915861"/>
            <a:ext cx="53958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Fig. 45: Serial Monitor readings from testing the sensors.</a:t>
            </a:r>
            <a:endParaRPr sz="12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2AE647-FDD9-53E4-694B-B876B60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4" y="1042988"/>
            <a:ext cx="3535892" cy="2757487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DF1C4711-027A-D981-8A20-73EF27C5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9" y="2092995"/>
            <a:ext cx="4671263" cy="807367"/>
          </a:xfrm>
          <a:prstGeom prst="rect">
            <a:avLst/>
          </a:prstGeom>
        </p:spPr>
      </p:pic>
      <p:sp>
        <p:nvSpPr>
          <p:cNvPr id="6" name="Google Shape;650;p63">
            <a:extLst>
              <a:ext uri="{FF2B5EF4-FFF2-40B4-BE49-F238E27FC236}">
                <a16:creationId xmlns:a16="http://schemas.microsoft.com/office/drawing/2014/main" id="{45F50177-C5E5-B4A2-487C-B8D0760075E3}"/>
              </a:ext>
            </a:extLst>
          </p:cNvPr>
          <p:cNvSpPr txBox="1"/>
          <p:nvPr/>
        </p:nvSpPr>
        <p:spPr>
          <a:xfrm>
            <a:off x="4571998" y="3915861"/>
            <a:ext cx="4373223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 4: Serial Monitor readings from testing the sensors.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1514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5" y="76200"/>
            <a:ext cx="3232474" cy="24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25" y="2571750"/>
            <a:ext cx="3232486" cy="24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75" y="76200"/>
            <a:ext cx="3041066" cy="2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075" y="2572325"/>
            <a:ext cx="3232475" cy="153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633" name="Google Shape;6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00" y="1376363"/>
            <a:ext cx="61436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7"/>
          <p:cNvSpPr txBox="1"/>
          <p:nvPr/>
        </p:nvSpPr>
        <p:spPr>
          <a:xfrm>
            <a:off x="333850" y="278550"/>
            <a:ext cx="72261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Fixed Costs for the Modules</a:t>
            </a:r>
            <a:endParaRPr sz="25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11700" y="1152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for scaled system</a:t>
            </a:r>
            <a:endParaRPr dirty="0"/>
          </a:p>
        </p:txBody>
      </p:sp>
      <p:sp>
        <p:nvSpPr>
          <p:cNvPr id="392" name="Google Shape;392;p39"/>
          <p:cNvSpPr txBox="1"/>
          <p:nvPr/>
        </p:nvSpPr>
        <p:spPr>
          <a:xfrm>
            <a:off x="5830475" y="3870375"/>
            <a:ext cx="3164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Block diagram for communication between microcontrollers and the central server</a:t>
            </a:r>
            <a:endParaRPr/>
          </a:p>
        </p:txBody>
      </p:sp>
      <p:sp>
        <p:nvSpPr>
          <p:cNvPr id="401" name="Google Shape;40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E685A-C6CF-1A14-35F8-630EA352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56" y="796269"/>
            <a:ext cx="3327527" cy="41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6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640" name="Google Shape;640;p68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Average Cost over time with 1 Growth Module</a:t>
            </a:r>
            <a:endParaRPr sz="2500" b="1"/>
          </a:p>
        </p:txBody>
      </p:sp>
      <p:pic>
        <p:nvPicPr>
          <p:cNvPr id="641" name="Google Shape;6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25" y="750975"/>
            <a:ext cx="6545956" cy="4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647" name="Google Shape;647;p69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Average Cost over time with 2 Growth Modules</a:t>
            </a:r>
            <a:endParaRPr sz="2500" b="1"/>
          </a:p>
        </p:txBody>
      </p:sp>
      <p:pic>
        <p:nvPicPr>
          <p:cNvPr id="648" name="Google Shape;6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25" y="664375"/>
            <a:ext cx="6545956" cy="4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654" name="Google Shape;654;p70"/>
          <p:cNvSpPr txBox="1"/>
          <p:nvPr/>
        </p:nvSpPr>
        <p:spPr>
          <a:xfrm>
            <a:off x="534275" y="146875"/>
            <a:ext cx="8229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Average Cost over time with 4 Growth Module</a:t>
            </a:r>
            <a:endParaRPr sz="2500" b="1"/>
          </a:p>
        </p:txBody>
      </p:sp>
      <p:pic>
        <p:nvPicPr>
          <p:cNvPr id="655" name="Google Shape;6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25" y="794850"/>
            <a:ext cx="6545956" cy="4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Expected Work To Be Done</a:t>
            </a:r>
            <a:endParaRPr sz="2500"/>
          </a:p>
        </p:txBody>
      </p:sp>
      <p:sp>
        <p:nvSpPr>
          <p:cNvPr id="618" name="Google Shape;61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Expected Work To Be Done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5"/>
          <p:cNvSpPr txBox="1">
            <a:spLocks noGrp="1"/>
          </p:cNvSpPr>
          <p:nvPr>
            <p:ph type="body" idx="1"/>
          </p:nvPr>
        </p:nvSpPr>
        <p:spPr>
          <a:xfrm>
            <a:off x="311700" y="1343475"/>
            <a:ext cx="8520600" cy="3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Adding automation to the Growth Module(GM)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Growing a batch of lettuce to test the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Internet of Things (IoT) using a Raspberry Pi module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Implementing an Xgboost-based decision-making system</a:t>
            </a:r>
            <a:endParaRPr dirty="0">
              <a:solidFill>
                <a:schemeClr val="dk1"/>
              </a:solidFill>
            </a:endParaRPr>
          </a:p>
          <a:p>
            <a:pPr marL="457200" lvl="0" indent="-32575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Developing and controlling multiple Growth Modules (GMs) simultaneously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63" name="Google Shape;663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66"/>
          <p:cNvGrpSpPr/>
          <p:nvPr/>
        </p:nvGrpSpPr>
        <p:grpSpPr>
          <a:xfrm>
            <a:off x="2740497" y="767817"/>
            <a:ext cx="4094300" cy="998596"/>
            <a:chOff x="3977400" y="1140987"/>
            <a:chExt cx="4094300" cy="998596"/>
          </a:xfrm>
        </p:grpSpPr>
        <p:grpSp>
          <p:nvGrpSpPr>
            <p:cNvPr id="669" name="Google Shape;669;p66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0" name="Google Shape;670;p66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1" name="Google Shape;671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2" name="Google Shape;672;p66"/>
            <p:cNvSpPr txBox="1"/>
            <p:nvPr/>
          </p:nvSpPr>
          <p:spPr>
            <a:xfrm>
              <a:off x="5343500" y="1404791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Designing and developing the basic physical system</a:t>
              </a:r>
              <a:endParaRPr sz="1100" b="1">
                <a:solidFill>
                  <a:srgbClr val="155B54"/>
                </a:solidFill>
              </a:endParaRPr>
            </a:p>
          </p:txBody>
        </p:sp>
        <p:sp>
          <p:nvSpPr>
            <p:cNvPr id="673" name="Google Shape;673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4" name="Google Shape;674;p66"/>
            <p:cNvSpPr txBox="1"/>
            <p:nvPr/>
          </p:nvSpPr>
          <p:spPr>
            <a:xfrm>
              <a:off x="3977400" y="1466881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 Mid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5" name="Google Shape;675;p66"/>
          <p:cNvGrpSpPr/>
          <p:nvPr/>
        </p:nvGrpSpPr>
        <p:grpSpPr>
          <a:xfrm>
            <a:off x="2740497" y="803196"/>
            <a:ext cx="6741725" cy="1963967"/>
            <a:chOff x="3977400" y="175523"/>
            <a:chExt cx="6741725" cy="1963967"/>
          </a:xfrm>
        </p:grpSpPr>
        <p:grpSp>
          <p:nvGrpSpPr>
            <p:cNvPr id="676" name="Google Shape;676;p66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7" name="Google Shape;677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8" name="Google Shape;678;p66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55B5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79" name="Google Shape;679;p66"/>
            <p:cNvSpPr txBox="1"/>
            <p:nvPr/>
          </p:nvSpPr>
          <p:spPr>
            <a:xfrm>
              <a:off x="5343500" y="15044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155B54"/>
                  </a:solidFill>
                </a:rPr>
                <a:t>Adding automation to the Nutrient Solution Container Module</a:t>
              </a:r>
              <a:endParaRPr sz="1100" b="1">
                <a:solidFill>
                  <a:srgbClr val="155B54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66"/>
            <p:cNvSpPr txBox="1"/>
            <p:nvPr/>
          </p:nvSpPr>
          <p:spPr>
            <a:xfrm>
              <a:off x="7990925" y="175523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6"/>
            <p:cNvSpPr txBox="1"/>
            <p:nvPr/>
          </p:nvSpPr>
          <p:spPr>
            <a:xfrm>
              <a:off x="3977400" y="14690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1st Final Defense</a:t>
              </a:r>
              <a:endParaRPr sz="9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66"/>
          <p:cNvGrpSpPr/>
          <p:nvPr/>
        </p:nvGrpSpPr>
        <p:grpSpPr>
          <a:xfrm>
            <a:off x="2740497" y="3770279"/>
            <a:ext cx="4094300" cy="1000063"/>
            <a:chOff x="3977400" y="1142460"/>
            <a:chExt cx="4094300" cy="1000063"/>
          </a:xfrm>
        </p:grpSpPr>
        <p:grpSp>
          <p:nvGrpSpPr>
            <p:cNvPr id="683" name="Google Shape;683;p66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684" name="Google Shape;684;p66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85" name="Google Shape;685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86" name="Google Shape;686;p66"/>
            <p:cNvSpPr txBox="1"/>
            <p:nvPr/>
          </p:nvSpPr>
          <p:spPr>
            <a:xfrm>
              <a:off x="5343500" y="1406266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Controlling multiple Growth Modules (GMs) simultaneously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87" name="Google Shape;687;p66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977400" y="1370868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Final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9" name="Google Shape;689;p66"/>
          <p:cNvGrpSpPr/>
          <p:nvPr/>
        </p:nvGrpSpPr>
        <p:grpSpPr>
          <a:xfrm>
            <a:off x="2740497" y="2135002"/>
            <a:ext cx="5118803" cy="1629204"/>
            <a:chOff x="3977400" y="510286"/>
            <a:chExt cx="5118803" cy="1629204"/>
          </a:xfrm>
        </p:grpSpPr>
        <p:grpSp>
          <p:nvGrpSpPr>
            <p:cNvPr id="690" name="Google Shape;690;p66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691" name="Google Shape;691;p66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2" name="Google Shape;692;p66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2C2C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693" name="Google Shape;693;p66"/>
            <p:cNvSpPr txBox="1"/>
            <p:nvPr/>
          </p:nvSpPr>
          <p:spPr>
            <a:xfrm>
              <a:off x="5343503" y="1142459"/>
              <a:ext cx="375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Adding automation to the Growth Module, 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Internet of Things (IoT)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                           and</a:t>
              </a:r>
              <a:endParaRPr sz="1100" b="1">
                <a:solidFill>
                  <a:srgbClr val="999999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999999"/>
                  </a:solidFill>
                </a:rPr>
                <a:t>Implementing an Xgboost-based decision-making system</a:t>
              </a:r>
              <a:endParaRPr sz="1100" b="1">
                <a:solidFill>
                  <a:srgbClr val="999999"/>
                </a:solidFill>
              </a:endParaRPr>
            </a:p>
          </p:txBody>
        </p:sp>
        <p:sp>
          <p:nvSpPr>
            <p:cNvPr id="694" name="Google Shape;694;p66"/>
            <p:cNvSpPr txBox="1"/>
            <p:nvPr/>
          </p:nvSpPr>
          <p:spPr>
            <a:xfrm>
              <a:off x="6367875" y="510286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5" name="Google Shape;695;p66"/>
            <p:cNvSpPr txBox="1"/>
            <p:nvPr/>
          </p:nvSpPr>
          <p:spPr>
            <a:xfrm>
              <a:off x="3977400" y="1470606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2nd Mid Defense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6" name="Google Shape;696;p66"/>
          <p:cNvSpPr txBox="1"/>
          <p:nvPr/>
        </p:nvSpPr>
        <p:spPr>
          <a:xfrm>
            <a:off x="260950" y="144500"/>
            <a:ext cx="835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Timeline</a:t>
            </a:r>
            <a:endParaRPr sz="2500"/>
          </a:p>
        </p:txBody>
      </p:sp>
      <p:sp>
        <p:nvSpPr>
          <p:cNvPr id="697" name="Google Shape;697;p66"/>
          <p:cNvSpPr txBox="1"/>
          <p:nvPr/>
        </p:nvSpPr>
        <p:spPr>
          <a:xfrm>
            <a:off x="2152800" y="4776425"/>
            <a:ext cx="48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Fig. 46: Timeline for the different stages of the project</a:t>
            </a:r>
            <a:endParaRPr dirty="0"/>
          </a:p>
        </p:txBody>
      </p:sp>
      <p:sp>
        <p:nvSpPr>
          <p:cNvPr id="698" name="Google Shape;69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7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7ABC5-7B50-1D76-A0BE-951842B05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8"/>
          <p:cNvSpPr txBox="1">
            <a:spLocks noGrp="1"/>
          </p:cNvSpPr>
          <p:nvPr>
            <p:ph type="title"/>
          </p:nvPr>
        </p:nvSpPr>
        <p:spPr>
          <a:xfrm>
            <a:off x="311700" y="23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8"/>
          <p:cNvSpPr txBox="1">
            <a:spLocks noGrp="1"/>
          </p:cNvSpPr>
          <p:nvPr>
            <p:ph type="body" idx="1"/>
          </p:nvPr>
        </p:nvSpPr>
        <p:spPr>
          <a:xfrm>
            <a:off x="267825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This system will enable us to grow crops which would otherwise not grow in Bangladesh.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It will allow us to grow plants much faster than conventional soil-based farming.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Produce from this system will be free of pesticides and thus much healthier.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Our system will control more parameters than previous works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Thus far, we have implemented automation to monitor the pH, EC and water temperature.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We plan on implementing further automation and adding IoT to the system to monitor its status remotely.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We plan on developing a decision making system based on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711" name="Google Shape;71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>
            <a:spLocks noGrp="1"/>
          </p:cNvSpPr>
          <p:nvPr>
            <p:ph type="body" idx="1"/>
          </p:nvPr>
        </p:nvSpPr>
        <p:spPr>
          <a:xfrm>
            <a:off x="311700" y="9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[1] Gericke, William F. (1937). "Hydroponics - crop production in liquid culture media". Science. 85 (2198): 177– 178.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[2] Macrovector, </a:t>
            </a:r>
            <a:r>
              <a:rPr lang="en" sz="1050" i="1">
                <a:solidFill>
                  <a:schemeClr val="dk1"/>
                </a:solidFill>
              </a:rPr>
              <a:t>Hydroponics Farming Concept</a:t>
            </a:r>
            <a:r>
              <a:rPr lang="en" sz="1050">
                <a:solidFill>
                  <a:schemeClr val="dk1"/>
                </a:solidFill>
              </a:rPr>
              <a:t>,[Online],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Available: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https://www.vectorstock.com/royalty-free-vector/hydroponics-farming-concept-vector-27183466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[3] iStock, </a:t>
            </a:r>
            <a:r>
              <a:rPr lang="en" sz="1050" i="1">
                <a:solidFill>
                  <a:schemeClr val="dk1"/>
                </a:solidFill>
              </a:rPr>
              <a:t>Young seedling of vegetable grows in fertile soi sprout with underground rootl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https://www.istockphoto.com/vector/young-seedling-of-vegetable-grows-in-fertile-soil-sprout-with-underground-root-gm1213143822-352438337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[4] iStock, </a:t>
            </a:r>
            <a:r>
              <a:rPr lang="en" sz="1050" i="1">
                <a:solidFill>
                  <a:schemeClr val="dk1"/>
                </a:solidFill>
              </a:rPr>
              <a:t>Hydroponics plants vector isolated illustration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5"/>
              </a:rPr>
              <a:t>https://www.istockphoto.com/vector/hydroponics-plants-vector-isolated-illustration-gm968421950-264048421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[5] Freepik, </a:t>
            </a:r>
            <a:r>
              <a:rPr lang="en" sz="1050" i="1">
                <a:solidFill>
                  <a:schemeClr val="dk1"/>
                </a:solidFill>
              </a:rPr>
              <a:t>Hydroponics benefits concept with water saving fast growth symbols</a:t>
            </a:r>
            <a:r>
              <a:rPr lang="en" sz="1050">
                <a:solidFill>
                  <a:schemeClr val="dk1"/>
                </a:solidFill>
              </a:rPr>
              <a:t>, [Online], Available: </a:t>
            </a:r>
            <a:r>
              <a:rPr lang="en" sz="1050" u="sng">
                <a:solidFill>
                  <a:schemeClr val="hlink"/>
                </a:solidFill>
                <a:hlinkClick r:id="rId6"/>
              </a:rPr>
              <a:t>https://www.freepik.com/premium-vector/hydroponics-benefits-concept-with-water-saving-fast-growth-symbols-cartoon_13768284.html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chemeClr val="dk1"/>
                </a:solidFill>
              </a:rPr>
              <a:t>[6] 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Lineham, Verity, Sally Thorpe, Neil Andrews, Yeon Kim, and Farah Beaini.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Food Demand to 2050: Opportunities for Australian Agriculture, Algebraic Description of Agrifood Model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. ABARES, 2012.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[7] Palande, Vaibhav, Adam Zaheer, and Kiran George. "Fully automated hydroponic system for indoor plant growth."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Procedia Computer Science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129 (2018): 482-488.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</a:rPr>
              <a:t>[8] D. Adidrana and N. Surantha, "Hydroponic Nutrient Control System based on Internet of Things and K-Nearest Neighbors," 2019 International Conference on Computer, Control, Informatics and its Applications (IC3INA), Tangerang, Indonesia, 2019, pp. 166-171, doi: 10.1109/IC3INA48034.2019.8949585.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[9] Kularbphettong, Kunyanuth, Udomlux Ampant, and Nutthaphol Kongrodj. "An automated hydroponics system based on mobile application." </a:t>
            </a:r>
            <a:r>
              <a:rPr lang="en" sz="1050" i="1">
                <a:solidFill>
                  <a:srgbClr val="222222"/>
                </a:solidFill>
                <a:highlight>
                  <a:schemeClr val="lt1"/>
                </a:highlight>
              </a:rPr>
              <a:t>International Journal of Information and Education Technology</a:t>
            </a: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  <a:t> 9.8 (2019): 548-552.</a:t>
            </a:r>
            <a:br>
              <a:rPr lang="en" sz="1050">
                <a:solidFill>
                  <a:srgbClr val="222222"/>
                </a:solidFill>
                <a:highlight>
                  <a:schemeClr val="lt1"/>
                </a:highlight>
              </a:rPr>
            </a:b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[10]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M. Mehra, S. Saxena, S. Sankaranarayanan, R. J. Tom, and M. Veeramanikan- dan, “Iot based hydroponics system using deep neural networks,” Computers and electronics in agriculture, vol. 155, pp. 473–486, 2018.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05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[11] D. S. Domingues, H. W. Takahashi, C. A. Camara, and S. L. Nixdorf, “Automated system developed to control ph and concentration of nutrient solution evaluated in hydroponic lettuce production,” Computers and electronics in agriculture, vol. 84, pp. 53–61, 2012.</a:t>
            </a:r>
            <a:b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</a:rPr>
              <a:t>[12] C. S. Dr. Melissa Brechner, Dr. A.J. Both, Hydroponic Lettuce Handbook. New York, USA: Cornell University Controlled Environment Agriculture Program, 2013.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chemeClr val="dk1"/>
                </a:solidFill>
              </a:rPr>
            </a:b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/>
          </a:p>
        </p:txBody>
      </p:sp>
      <p:sp>
        <p:nvSpPr>
          <p:cNvPr id="718" name="Google Shape;71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>
            <a:spLocks noGrp="1"/>
          </p:cNvSpPr>
          <p:nvPr>
            <p:ph type="title"/>
          </p:nvPr>
        </p:nvSpPr>
        <p:spPr>
          <a:xfrm>
            <a:off x="4040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923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 Flow Diagram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935975" y="4659925"/>
            <a:ext cx="767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Fig. 1</a:t>
            </a:r>
            <a:r>
              <a:rPr lang="en"/>
              <a:t>7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Flow diagram of the entire system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6A006-05F6-6521-B4F4-6C2F535E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2700"/>
            <a:ext cx="7772400" cy="39460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 Done Thus Far</a:t>
            </a:r>
            <a:endParaRPr sz="2500"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1939</Words>
  <Application>Microsoft Office PowerPoint</Application>
  <PresentationFormat>On-screen Show (16:9)</PresentationFormat>
  <Paragraphs>302</Paragraphs>
  <Slides>79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Times New Roman</vt:lpstr>
      <vt:lpstr>Roboto</vt:lpstr>
      <vt:lpstr>Arial</vt:lpstr>
      <vt:lpstr>Simple Light</vt:lpstr>
      <vt:lpstr>Design of an IoT-enabled Scalable Closed Hydroponics System with Smart Parameter Control</vt:lpstr>
      <vt:lpstr>Methodology</vt:lpstr>
      <vt:lpstr>Overview</vt:lpstr>
      <vt:lpstr>Nutrient Solution Container Module</vt:lpstr>
      <vt:lpstr>Growth Module</vt:lpstr>
      <vt:lpstr>Control System</vt:lpstr>
      <vt:lpstr>Overview for scaled system</vt:lpstr>
      <vt:lpstr>Full System Flow Diagram</vt:lpstr>
      <vt:lpstr>Work Done Thus Far</vt:lpstr>
      <vt:lpstr>3D CAD Model</vt:lpstr>
      <vt:lpstr>3D CAD Model</vt:lpstr>
      <vt:lpstr>3D CAD Model</vt:lpstr>
      <vt:lpstr>3D CAD Model</vt:lpstr>
      <vt:lpstr>Physical Implementation (Old)</vt:lpstr>
      <vt:lpstr>Physical Implementation (Current)</vt:lpstr>
      <vt:lpstr>Physical Implementation (Current)</vt:lpstr>
      <vt:lpstr>Physical Implementation </vt:lpstr>
      <vt:lpstr>Analog Sensors </vt:lpstr>
      <vt:lpstr>Calibrating Sensors (pH sensor) </vt:lpstr>
      <vt:lpstr>Calibrating Sensors (pH sensor) </vt:lpstr>
      <vt:lpstr>Calibrating Sensors (pH sensor) </vt:lpstr>
      <vt:lpstr>Calibrating Sensors (pH sensor) </vt:lpstr>
      <vt:lpstr>Calibrating Sensors (EC sensor) </vt:lpstr>
      <vt:lpstr>Calibrating Sensors (EC sensor) </vt:lpstr>
      <vt:lpstr>Calibrating Sensors (EC sensor) </vt:lpstr>
      <vt:lpstr>Regulating pH and Nutrient Level (EC)  </vt:lpstr>
      <vt:lpstr>Regulating pH and Nutrient Level (EC)  </vt:lpstr>
      <vt:lpstr>Control Unit</vt:lpstr>
      <vt:lpstr>Growth Module</vt:lpstr>
      <vt:lpstr>Regulating Water Temperature (Old) </vt:lpstr>
      <vt:lpstr>Regulating Water Temperature  </vt:lpstr>
      <vt:lpstr>Regulating Water Temperature  </vt:lpstr>
      <vt:lpstr>Regulating Air Temperature  </vt:lpstr>
      <vt:lpstr>Automated AC Power Supply</vt:lpstr>
      <vt:lpstr>DC Power Supply</vt:lpstr>
      <vt:lpstr>Monitoring Sensor Reading</vt:lpstr>
      <vt:lpstr>Collecting Data</vt:lpstr>
      <vt:lpstr>Physical Implementation </vt:lpstr>
      <vt:lpstr>Sensor Reading </vt:lpstr>
      <vt:lpstr>Sensor Reading </vt:lpstr>
      <vt:lpstr>Analog Sensors </vt:lpstr>
      <vt:lpstr>Calibrating Sensors (pH sensor) </vt:lpstr>
      <vt:lpstr>Calibrating Sensors (EC sensor) </vt:lpstr>
      <vt:lpstr>Regulating pH and Nutrient Level (EC)  </vt:lpstr>
      <vt:lpstr>Regulating Water Temperature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System Thus Far </vt:lpstr>
      <vt:lpstr>Experimental Demonstration of the System </vt:lpstr>
      <vt:lpstr>Results</vt:lpstr>
      <vt:lpstr>Result (Testing the pH sensor)</vt:lpstr>
      <vt:lpstr>Result (Testing the EC sensor)</vt:lpstr>
      <vt:lpstr>PowerPoint Presentation</vt:lpstr>
      <vt:lpstr>PowerPoint Presentation</vt:lpstr>
      <vt:lpstr>PowerPoint Presentation</vt:lpstr>
      <vt:lpstr>PowerPoint Presentation</vt:lpstr>
      <vt:lpstr>Google Sheet Spreadsheet updates</vt:lpstr>
      <vt:lpstr>Result</vt:lpstr>
      <vt:lpstr>Expected Work To Be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Expected Work To Be Done</vt:lpstr>
      <vt:lpstr>Expected Work To Be Done </vt:lpstr>
      <vt:lpstr>PowerPoint Presentation</vt:lpstr>
      <vt:lpstr>Conclusion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an IoT-enabled Scalable Closed Hydroponics System with Smart Parameter Control</dc:title>
  <dc:creator>asus</dc:creator>
  <cp:lastModifiedBy>Mikdam-Al-Maad Ronoue</cp:lastModifiedBy>
  <cp:revision>45</cp:revision>
  <dcterms:modified xsi:type="dcterms:W3CDTF">2023-10-03T14:51:29Z</dcterms:modified>
</cp:coreProperties>
</file>